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2" r:id="rId6"/>
    <p:sldId id="261" r:id="rId7"/>
    <p:sldId id="278" r:id="rId8"/>
    <p:sldId id="257" r:id="rId9"/>
    <p:sldId id="264" r:id="rId10"/>
    <p:sldId id="279" r:id="rId11"/>
    <p:sldId id="266" r:id="rId12"/>
    <p:sldId id="265" r:id="rId13"/>
    <p:sldId id="267" r:id="rId14"/>
    <p:sldId id="268" r:id="rId15"/>
    <p:sldId id="269" r:id="rId16"/>
    <p:sldId id="280" r:id="rId17"/>
    <p:sldId id="270" r:id="rId18"/>
    <p:sldId id="272" r:id="rId19"/>
    <p:sldId id="271" r:id="rId20"/>
    <p:sldId id="281" r:id="rId21"/>
    <p:sldId id="273" r:id="rId22"/>
    <p:sldId id="277" r:id="rId23"/>
    <p:sldId id="274" r:id="rId24"/>
    <p:sldId id="263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C28B7-5DD2-4DC9-8B4A-941832FE1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17313A2-5F7D-4FFF-8659-472215A5C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6D8F8E-E617-4C10-BAEB-24E61BF3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3C296B-EB71-48D6-B260-62795B4C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574637-FF44-493B-BF25-F74EA254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4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9ECA07-8C19-4477-AFDC-AD6EEEE59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E8E28E-CC76-4A82-A4C9-EFC81A56D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7AD6D-1137-4CBD-898E-3AD84D20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1CFD93-1709-40FF-BE08-D32066DC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A07A10-CD99-4010-9779-E6309DBF9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53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4680992-D634-4525-A141-E2B1A9659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BFA9B7E-34E6-4C74-B9BE-CE821FE1C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08ED8-01CE-44B3-8643-011FC191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DA6404-17ED-4DC2-98F9-02123938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700298-92BC-43D1-8EA9-5E9765EC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034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C966F-179D-4086-8C64-0A3C4003E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8A56B7-A3DB-4270-966B-FFFFF5A13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F3F48C-83BD-4547-AFC8-69036450B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8A230AB-87D7-415B-83DF-70A9AADE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765C4B-56B6-4153-9AB2-0475F74F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44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EB859A-B18D-448D-9577-369FD1E6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A6E110-7A02-49BE-B1F0-C4A4153B7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B48F3A-D38F-43C8-8CF4-367340348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AFCDC-63A5-4357-A762-E75E8579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AC688A-481C-4B29-842D-2C030FCD5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560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1872B-3919-47C6-9F30-238578B50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2F0947-0E6D-4B5B-A2F1-B7B9D769C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18FE8C-AF24-4826-98F4-5A312C4BF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49A09C-CD7B-4C5E-8D10-4F92356E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B9A811-FC48-41A2-9168-FB8C5F688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D20095-3D10-4E39-88AF-44AE643C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462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DE2917-F0AC-4B0B-9591-B05F7367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FF282C-0C90-4F66-8622-C01F40DE4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05B204-2028-41F6-9932-FF6C9AFCF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66A17A6-CBA9-46FE-B5B5-6E56749FA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E84C577-C8C6-49AC-8ACC-ECA9BFEF2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0F3DFCF-4BBA-4518-BD26-2D3A17BD4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55B6804-1D50-490F-8E57-46276708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8F17E53-928A-49F4-98BD-7AA93FDF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169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A28D1-3660-48B3-B33E-C25801DA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C0C415-AB04-44F6-B2F7-1C0EA3204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40640A4-FDAB-4756-B101-0C417A4A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1981DB-8B19-4F19-9A9C-58C1F148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12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C9D7B6C-A7C7-449D-A6DF-E6E96FB17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5B8D18-1D6F-4E18-9943-74522D55D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E4A08B-29C8-4859-A063-7088FE924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2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93E4F-8B16-412F-B324-2C0DDC95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5F1102-0E50-48E3-A560-7B2CCE2D0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99DD59-BA81-4641-80F1-11644F7F6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F8E71D-F659-4FC8-8FED-860FA37F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2B0F98-E226-469F-8BD2-98569314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1886023-5579-490F-BCA4-AABB5634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75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F46D44-5C47-40FC-BA3A-5BD1C1DC1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055FFD-7E73-4431-BB94-718658C25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79C010-2EE2-4632-912B-197F91320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2D4AC8-92DE-4055-824E-F506F64C4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BBFA8ED-6731-479E-81ED-859B0129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A14D88-B0F2-445F-BC68-E7653C9C0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88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41C8A64-B174-4299-89ED-3B17CD08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BF6127-F833-420D-8956-134C3BC07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087F01-01AC-4E37-B26B-06E95CB2E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7AE0-B508-4E69-84E0-F7EBA7739C6E}" type="datetimeFigureOut">
              <a:rPr lang="de-DE" smtClean="0"/>
              <a:t>10.10.2018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1A102B-8A42-4370-9D4B-A16DFDA05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007BEB-E961-4BD2-B0A8-767D21530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7809-D436-4C92-8D56-BABF6DD10E3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06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ACAA5B1-9C37-4EA7-8835-5992213F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4" y="1322939"/>
            <a:ext cx="2438740" cy="243874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E40113E-22AF-4317-AF55-64B44BCC6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66" y="1322939"/>
            <a:ext cx="2438740" cy="243874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42" y="1322939"/>
            <a:ext cx="2438740" cy="243874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E1A6FD6-68B3-4428-89A6-64D0CB206DB6}"/>
              </a:ext>
            </a:extLst>
          </p:cNvPr>
          <p:cNvSpPr txBox="1"/>
          <p:nvPr/>
        </p:nvSpPr>
        <p:spPr>
          <a:xfrm flipH="1">
            <a:off x="2309091" y="582354"/>
            <a:ext cx="798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KORPORA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09A5F11-25AB-441E-9139-48F4893E8804}"/>
              </a:ext>
            </a:extLst>
          </p:cNvPr>
          <p:cNvSpPr txBox="1"/>
          <p:nvPr/>
        </p:nvSpPr>
        <p:spPr>
          <a:xfrm flipH="1">
            <a:off x="1717793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1-5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12‘249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5,96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930 Autoren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4ED93A-10E3-4DC3-A35C-5517D94BABEE}"/>
              </a:ext>
            </a:extLst>
          </p:cNvPr>
          <p:cNvSpPr txBox="1"/>
          <p:nvPr/>
        </p:nvSpPr>
        <p:spPr>
          <a:xfrm flipH="1">
            <a:off x="4717375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12-14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14‘769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9,0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2233 Autoren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37D32B1-BFA2-45DD-98B4-ED7BBA5B1EFD}"/>
              </a:ext>
            </a:extLst>
          </p:cNvPr>
          <p:cNvSpPr txBox="1"/>
          <p:nvPr/>
        </p:nvSpPr>
        <p:spPr>
          <a:xfrm flipH="1">
            <a:off x="7763628" y="3420203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152‘470 </a:t>
            </a:r>
            <a:r>
              <a:rPr lang="de-DE" sz="2000" dirty="0" err="1">
                <a:solidFill>
                  <a:schemeClr val="bg1"/>
                </a:solidFill>
              </a:rPr>
              <a:t>deu</a:t>
            </a:r>
            <a:r>
              <a:rPr lang="de-DE" sz="2000" dirty="0">
                <a:solidFill>
                  <a:schemeClr val="bg1"/>
                </a:solidFill>
              </a:rPr>
              <a:t>. Tweets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2,2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26‘107 Accounts</a:t>
            </a:r>
          </a:p>
        </p:txBody>
      </p:sp>
    </p:spTree>
    <p:extLst>
      <p:ext uri="{BB962C8B-B14F-4D97-AF65-F5344CB8AC3E}">
        <p14:creationId xmlns:p14="http://schemas.microsoft.com/office/powerpoint/2010/main" val="1349198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4952A86-3746-4B07-AB88-887BB0416A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492"/>
          <a:stretch/>
        </p:blipFill>
        <p:spPr>
          <a:xfrm>
            <a:off x="0" y="0"/>
            <a:ext cx="12345093" cy="635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2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727DC7C-3B76-467F-ABEB-73B031F26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544" y="0"/>
            <a:ext cx="8194079" cy="642155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560D012-CDB2-4AB9-8F5B-6419C71B0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8" t="8802" b="71852"/>
          <a:stretch/>
        </p:blipFill>
        <p:spPr>
          <a:xfrm>
            <a:off x="3031118" y="1077877"/>
            <a:ext cx="10687307" cy="16930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FA8D494-336E-4039-846E-B862401C09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9596" r="33373" b="18249"/>
          <a:stretch/>
        </p:blipFill>
        <p:spPr>
          <a:xfrm>
            <a:off x="584432" y="4176042"/>
            <a:ext cx="7708214" cy="20086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F01A09E-6CB3-496F-B3A4-5EF9B0D1061E}"/>
              </a:ext>
            </a:extLst>
          </p:cNvPr>
          <p:cNvSpPr/>
          <p:nvPr/>
        </p:nvSpPr>
        <p:spPr>
          <a:xfrm>
            <a:off x="101778" y="2745655"/>
            <a:ext cx="2040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wikidata</a:t>
            </a:r>
            <a:r>
              <a:rPr lang="de-DE" dirty="0">
                <a:solidFill>
                  <a:schemeClr val="bg1"/>
                </a:solidFill>
              </a:rPr>
              <a:t> und freie Datenquellen nutzen und verknüpfen.</a:t>
            </a:r>
          </a:p>
        </p:txBody>
      </p:sp>
    </p:spTree>
    <p:extLst>
      <p:ext uri="{BB962C8B-B14F-4D97-AF65-F5344CB8AC3E}">
        <p14:creationId xmlns:p14="http://schemas.microsoft.com/office/powerpoint/2010/main" val="32208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ACAA5B1-9C37-4EA7-8835-5992213F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4" y="1322939"/>
            <a:ext cx="2438740" cy="243874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42" y="1322939"/>
            <a:ext cx="2438740" cy="243874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09A5F11-25AB-441E-9139-48F4893E8804}"/>
              </a:ext>
            </a:extLst>
          </p:cNvPr>
          <p:cNvSpPr txBox="1"/>
          <p:nvPr/>
        </p:nvSpPr>
        <p:spPr>
          <a:xfrm flipH="1">
            <a:off x="1717793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1-5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12‘249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5,96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930 Autoren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4ED93A-10E3-4DC3-A35C-5517D94BABEE}"/>
              </a:ext>
            </a:extLst>
          </p:cNvPr>
          <p:cNvSpPr txBox="1"/>
          <p:nvPr/>
        </p:nvSpPr>
        <p:spPr>
          <a:xfrm flipH="1">
            <a:off x="4717375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12-14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14‘769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9,0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2233 Autoren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" name="Pfeil: nach links und rechts 1">
            <a:extLst>
              <a:ext uri="{FF2B5EF4-FFF2-40B4-BE49-F238E27FC236}">
                <a16:creationId xmlns:a16="http://schemas.microsoft.com/office/drawing/2014/main" id="{DBA0A283-D95E-48C6-BBD5-F59A4C30FA24}"/>
              </a:ext>
            </a:extLst>
          </p:cNvPr>
          <p:cNvSpPr/>
          <p:nvPr/>
        </p:nvSpPr>
        <p:spPr>
          <a:xfrm>
            <a:off x="4100945" y="2429164"/>
            <a:ext cx="926814" cy="36933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BEF2315-4B4C-4BED-873A-9D0E1C4DAC16}"/>
              </a:ext>
            </a:extLst>
          </p:cNvPr>
          <p:cNvGrpSpPr/>
          <p:nvPr/>
        </p:nvGrpSpPr>
        <p:grpSpPr>
          <a:xfrm>
            <a:off x="7164243" y="1322939"/>
            <a:ext cx="3486582" cy="3543814"/>
            <a:chOff x="7164243" y="1322939"/>
            <a:chExt cx="3486582" cy="3543814"/>
          </a:xfrm>
        </p:grpSpPr>
        <p:sp>
          <p:nvSpPr>
            <p:cNvPr id="9" name="Pfeil: nach links und rechts 8">
              <a:extLst>
                <a:ext uri="{FF2B5EF4-FFF2-40B4-BE49-F238E27FC236}">
                  <a16:creationId xmlns:a16="http://schemas.microsoft.com/office/drawing/2014/main" id="{A74C409D-E562-425B-9FF0-577355CBB178}"/>
                </a:ext>
              </a:extLst>
            </p:cNvPr>
            <p:cNvSpPr/>
            <p:nvPr/>
          </p:nvSpPr>
          <p:spPr>
            <a:xfrm>
              <a:off x="7164243" y="2429164"/>
              <a:ext cx="926814" cy="369332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DA492BC-4C02-4C1B-9B1E-3BD3AFBA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466" y="1322939"/>
              <a:ext cx="2438740" cy="2438740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29AB4FB-DF8D-41F2-85F3-D11CB79CA8CF}"/>
                </a:ext>
              </a:extLst>
            </p:cNvPr>
            <p:cNvSpPr txBox="1"/>
            <p:nvPr/>
          </p:nvSpPr>
          <p:spPr>
            <a:xfrm flipH="1">
              <a:off x="7763628" y="3420203"/>
              <a:ext cx="28871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</a:rPr>
                <a:t>documenta 14</a:t>
              </a:r>
            </a:p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152‘470 </a:t>
              </a:r>
              <a:r>
                <a:rPr lang="de-DE" sz="2000" dirty="0" err="1">
                  <a:solidFill>
                    <a:schemeClr val="bg1"/>
                  </a:solidFill>
                </a:rPr>
                <a:t>deu</a:t>
              </a:r>
              <a:r>
                <a:rPr lang="de-DE" sz="2000" dirty="0">
                  <a:solidFill>
                    <a:schemeClr val="bg1"/>
                  </a:solidFill>
                </a:rPr>
                <a:t>. Tweets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2,2 Mio. Token/Worte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26‘107 Accounts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492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4123B9B-A05A-462B-A2B2-D002AFB85C18}"/>
              </a:ext>
            </a:extLst>
          </p:cNvPr>
          <p:cNvGrpSpPr/>
          <p:nvPr/>
        </p:nvGrpSpPr>
        <p:grpSpPr>
          <a:xfrm>
            <a:off x="83597" y="85266"/>
            <a:ext cx="1943861" cy="856843"/>
            <a:chOff x="1847742" y="1322939"/>
            <a:chExt cx="5532602" cy="243874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ACAA5B1-9C37-4EA7-8835-5992213F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604" y="1322939"/>
              <a:ext cx="2438740" cy="243874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FE6A71E-9A19-44E2-9AC0-798C1542F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742" y="1322939"/>
              <a:ext cx="2438740" cy="2438740"/>
            </a:xfrm>
            <a:prstGeom prst="rect">
              <a:avLst/>
            </a:prstGeom>
          </p:spPr>
        </p:pic>
        <p:sp>
          <p:nvSpPr>
            <p:cNvPr id="2" name="Pfeil: nach links und rechts 1">
              <a:extLst>
                <a:ext uri="{FF2B5EF4-FFF2-40B4-BE49-F238E27FC236}">
                  <a16:creationId xmlns:a16="http://schemas.microsoft.com/office/drawing/2014/main" id="{DBA0A283-D95E-48C6-BBD5-F59A4C30FA24}"/>
                </a:ext>
              </a:extLst>
            </p:cNvPr>
            <p:cNvSpPr/>
            <p:nvPr/>
          </p:nvSpPr>
          <p:spPr>
            <a:xfrm>
              <a:off x="4100945" y="2429164"/>
              <a:ext cx="926814" cy="369332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DE723ACA-0D31-4F0F-933C-87A24900B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2" y="942109"/>
            <a:ext cx="10374173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7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4123B9B-A05A-462B-A2B2-D002AFB85C18}"/>
              </a:ext>
            </a:extLst>
          </p:cNvPr>
          <p:cNvGrpSpPr/>
          <p:nvPr/>
        </p:nvGrpSpPr>
        <p:grpSpPr>
          <a:xfrm>
            <a:off x="83597" y="85266"/>
            <a:ext cx="1943861" cy="856843"/>
            <a:chOff x="1847742" y="1322939"/>
            <a:chExt cx="5532602" cy="243874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ACAA5B1-9C37-4EA7-8835-5992213F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604" y="1322939"/>
              <a:ext cx="2438740" cy="243874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FE6A71E-9A19-44E2-9AC0-798C1542F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742" y="1322939"/>
              <a:ext cx="2438740" cy="2438740"/>
            </a:xfrm>
            <a:prstGeom prst="rect">
              <a:avLst/>
            </a:prstGeom>
          </p:spPr>
        </p:pic>
        <p:sp>
          <p:nvSpPr>
            <p:cNvPr id="2" name="Pfeil: nach links und rechts 1">
              <a:extLst>
                <a:ext uri="{FF2B5EF4-FFF2-40B4-BE49-F238E27FC236}">
                  <a16:creationId xmlns:a16="http://schemas.microsoft.com/office/drawing/2014/main" id="{DBA0A283-D95E-48C6-BBD5-F59A4C30FA24}"/>
                </a:ext>
              </a:extLst>
            </p:cNvPr>
            <p:cNvSpPr/>
            <p:nvPr/>
          </p:nvSpPr>
          <p:spPr>
            <a:xfrm>
              <a:off x="4100945" y="2429164"/>
              <a:ext cx="926814" cy="369332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DE723ACA-0D31-4F0F-933C-87A24900B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2" y="942109"/>
            <a:ext cx="10374173" cy="48107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800B11-6A51-4DAB-B37A-6C0D6C9D0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7" y="1105095"/>
            <a:ext cx="10307488" cy="48107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828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4123B9B-A05A-462B-A2B2-D002AFB85C18}"/>
              </a:ext>
            </a:extLst>
          </p:cNvPr>
          <p:cNvGrpSpPr/>
          <p:nvPr/>
        </p:nvGrpSpPr>
        <p:grpSpPr>
          <a:xfrm>
            <a:off x="83597" y="85266"/>
            <a:ext cx="1943861" cy="856843"/>
            <a:chOff x="1847742" y="1322939"/>
            <a:chExt cx="5532602" cy="2438740"/>
          </a:xfrm>
        </p:grpSpPr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DACAA5B1-9C37-4EA7-8835-5992213F9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1604" y="1322939"/>
              <a:ext cx="2438740" cy="2438740"/>
            </a:xfrm>
            <a:prstGeom prst="rect">
              <a:avLst/>
            </a:prstGeom>
          </p:spPr>
        </p:pic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DFE6A71E-9A19-44E2-9AC0-798C1542F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742" y="1322939"/>
              <a:ext cx="2438740" cy="2438740"/>
            </a:xfrm>
            <a:prstGeom prst="rect">
              <a:avLst/>
            </a:prstGeom>
          </p:spPr>
        </p:pic>
        <p:sp>
          <p:nvSpPr>
            <p:cNvPr id="2" name="Pfeil: nach links und rechts 1">
              <a:extLst>
                <a:ext uri="{FF2B5EF4-FFF2-40B4-BE49-F238E27FC236}">
                  <a16:creationId xmlns:a16="http://schemas.microsoft.com/office/drawing/2014/main" id="{DBA0A283-D95E-48C6-BBD5-F59A4C30FA24}"/>
                </a:ext>
              </a:extLst>
            </p:cNvPr>
            <p:cNvSpPr/>
            <p:nvPr/>
          </p:nvSpPr>
          <p:spPr>
            <a:xfrm>
              <a:off x="4100945" y="2429164"/>
              <a:ext cx="926814" cy="369332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DE723ACA-0D31-4F0F-933C-87A24900BC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2" y="942109"/>
            <a:ext cx="10374173" cy="481079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A800B11-6A51-4DAB-B37A-6C0D6C9D06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7" y="1105095"/>
            <a:ext cx="10307488" cy="48107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39CF5E7-9B4A-4852-8019-C7DABC718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" y="1242881"/>
            <a:ext cx="10374173" cy="481079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5228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ACAA5B1-9C37-4EA7-8835-5992213F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4" y="1322939"/>
            <a:ext cx="2438740" cy="243874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42" y="1322939"/>
            <a:ext cx="2438740" cy="243874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09A5F11-25AB-441E-9139-48F4893E8804}"/>
              </a:ext>
            </a:extLst>
          </p:cNvPr>
          <p:cNvSpPr txBox="1"/>
          <p:nvPr/>
        </p:nvSpPr>
        <p:spPr>
          <a:xfrm flipH="1">
            <a:off x="1717793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1-5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12‘249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5,96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930 Autoren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4ED93A-10E3-4DC3-A35C-5517D94BABEE}"/>
              </a:ext>
            </a:extLst>
          </p:cNvPr>
          <p:cNvSpPr txBox="1"/>
          <p:nvPr/>
        </p:nvSpPr>
        <p:spPr>
          <a:xfrm flipH="1">
            <a:off x="4717375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12-14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14‘769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9,0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2233 Autoren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" name="Pfeil: nach links und rechts 1">
            <a:extLst>
              <a:ext uri="{FF2B5EF4-FFF2-40B4-BE49-F238E27FC236}">
                <a16:creationId xmlns:a16="http://schemas.microsoft.com/office/drawing/2014/main" id="{DBA0A283-D95E-48C6-BBD5-F59A4C30FA24}"/>
              </a:ext>
            </a:extLst>
          </p:cNvPr>
          <p:cNvSpPr/>
          <p:nvPr/>
        </p:nvSpPr>
        <p:spPr>
          <a:xfrm>
            <a:off x="4100945" y="2429164"/>
            <a:ext cx="926814" cy="36933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BEF2315-4B4C-4BED-873A-9D0E1C4DAC16}"/>
              </a:ext>
            </a:extLst>
          </p:cNvPr>
          <p:cNvGrpSpPr/>
          <p:nvPr/>
        </p:nvGrpSpPr>
        <p:grpSpPr>
          <a:xfrm>
            <a:off x="7164243" y="1322939"/>
            <a:ext cx="3486582" cy="3543814"/>
            <a:chOff x="7164243" y="1322939"/>
            <a:chExt cx="3486582" cy="3543814"/>
          </a:xfrm>
        </p:grpSpPr>
        <p:sp>
          <p:nvSpPr>
            <p:cNvPr id="9" name="Pfeil: nach links und rechts 8">
              <a:extLst>
                <a:ext uri="{FF2B5EF4-FFF2-40B4-BE49-F238E27FC236}">
                  <a16:creationId xmlns:a16="http://schemas.microsoft.com/office/drawing/2014/main" id="{A74C409D-E562-425B-9FF0-577355CBB178}"/>
                </a:ext>
              </a:extLst>
            </p:cNvPr>
            <p:cNvSpPr/>
            <p:nvPr/>
          </p:nvSpPr>
          <p:spPr>
            <a:xfrm>
              <a:off x="7164243" y="2429164"/>
              <a:ext cx="926814" cy="369332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DA492BC-4C02-4C1B-9B1E-3BD3AFBA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466" y="1322939"/>
              <a:ext cx="2438740" cy="2438740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29AB4FB-DF8D-41F2-85F3-D11CB79CA8CF}"/>
                </a:ext>
              </a:extLst>
            </p:cNvPr>
            <p:cNvSpPr txBox="1"/>
            <p:nvPr/>
          </p:nvSpPr>
          <p:spPr>
            <a:xfrm flipH="1">
              <a:off x="7763628" y="3420203"/>
              <a:ext cx="28871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</a:rPr>
                <a:t>documenta 14</a:t>
              </a:r>
            </a:p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152‘470 </a:t>
              </a:r>
              <a:r>
                <a:rPr lang="de-DE" sz="2000" dirty="0" err="1">
                  <a:solidFill>
                    <a:schemeClr val="bg1"/>
                  </a:solidFill>
                </a:rPr>
                <a:t>deu</a:t>
              </a:r>
              <a:r>
                <a:rPr lang="de-DE" sz="2000" dirty="0">
                  <a:solidFill>
                    <a:schemeClr val="bg1"/>
                  </a:solidFill>
                </a:rPr>
                <a:t>. Tweets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2,2 Mio. Token/Worte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26‘107 Accounts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927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B6DA4EA-71EC-415A-86DD-038639126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127" y="0"/>
            <a:ext cx="15397878" cy="6858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" y="85266"/>
            <a:ext cx="856843" cy="8568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8219DD7-D13B-4AE1-A5B5-BF300A1DA066}"/>
              </a:ext>
            </a:extLst>
          </p:cNvPr>
          <p:cNvSpPr txBox="1"/>
          <p:nvPr/>
        </p:nvSpPr>
        <p:spPr>
          <a:xfrm>
            <a:off x="135152" y="74695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d1-d5</a:t>
            </a:r>
          </a:p>
        </p:txBody>
      </p:sp>
    </p:spTree>
    <p:extLst>
      <p:ext uri="{BB962C8B-B14F-4D97-AF65-F5344CB8AC3E}">
        <p14:creationId xmlns:p14="http://schemas.microsoft.com/office/powerpoint/2010/main" val="359647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B6DA4EA-71EC-415A-86DD-038639126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940" y="-26507"/>
            <a:ext cx="15397878" cy="669984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" y="85266"/>
            <a:ext cx="856843" cy="8568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8219DD7-D13B-4AE1-A5B5-BF300A1DA066}"/>
              </a:ext>
            </a:extLst>
          </p:cNvPr>
          <p:cNvSpPr txBox="1"/>
          <p:nvPr/>
        </p:nvSpPr>
        <p:spPr>
          <a:xfrm>
            <a:off x="5844" y="74695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d12-d14</a:t>
            </a:r>
          </a:p>
        </p:txBody>
      </p:sp>
    </p:spTree>
    <p:extLst>
      <p:ext uri="{BB962C8B-B14F-4D97-AF65-F5344CB8AC3E}">
        <p14:creationId xmlns:p14="http://schemas.microsoft.com/office/powerpoint/2010/main" val="411281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B6DA4EA-71EC-415A-86DD-038639126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940" y="-46930"/>
            <a:ext cx="16522514" cy="690493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8219DD7-D13B-4AE1-A5B5-BF300A1DA066}"/>
              </a:ext>
            </a:extLst>
          </p:cNvPr>
          <p:cNvSpPr txBox="1"/>
          <p:nvPr/>
        </p:nvSpPr>
        <p:spPr>
          <a:xfrm>
            <a:off x="202058" y="746955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d14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8002B2A-181C-426E-ACBF-8AA688CB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626" cy="104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2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42" y="1322939"/>
            <a:ext cx="2438740" cy="243874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E1A6FD6-68B3-4428-89A6-64D0CB206DB6}"/>
              </a:ext>
            </a:extLst>
          </p:cNvPr>
          <p:cNvSpPr txBox="1"/>
          <p:nvPr/>
        </p:nvSpPr>
        <p:spPr>
          <a:xfrm flipH="1">
            <a:off x="2309091" y="582354"/>
            <a:ext cx="798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KORPORA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09A5F11-25AB-441E-9139-48F4893E8804}"/>
              </a:ext>
            </a:extLst>
          </p:cNvPr>
          <p:cNvSpPr txBox="1"/>
          <p:nvPr/>
        </p:nvSpPr>
        <p:spPr>
          <a:xfrm flipH="1">
            <a:off x="1717793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1-5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12‘249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5,96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930 Autoren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8AB782-44F1-4E80-B81E-760D7A542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871" y="1490749"/>
            <a:ext cx="6398157" cy="4642196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1298017-DAFA-4DC4-B99C-0C600C5BAC97}"/>
              </a:ext>
            </a:extLst>
          </p:cNvPr>
          <p:cNvGrpSpPr/>
          <p:nvPr/>
        </p:nvGrpSpPr>
        <p:grpSpPr>
          <a:xfrm>
            <a:off x="5006871" y="1172684"/>
            <a:ext cx="6977206" cy="4945535"/>
            <a:chOff x="5006871" y="1172684"/>
            <a:chExt cx="6977206" cy="4945535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134021F0-C987-4946-8C42-3A39C8BEF4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80965" y="1172684"/>
              <a:ext cx="5603112" cy="4359564"/>
            </a:xfrm>
            <a:prstGeom prst="rect">
              <a:avLst/>
            </a:prstGeom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DB5C2520-CF70-4F06-8B89-8B148499666F}"/>
                </a:ext>
              </a:extLst>
            </p:cNvPr>
            <p:cNvCxnSpPr/>
            <p:nvPr/>
          </p:nvCxnSpPr>
          <p:spPr>
            <a:xfrm flipV="1">
              <a:off x="5006871" y="1172684"/>
              <a:ext cx="1374094" cy="31806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D372C527-89A2-4CBC-9E99-E3FF3BBCD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05028" y="5599359"/>
              <a:ext cx="579049" cy="51886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C8337B9-5962-4112-B027-132EF43F1276}"/>
              </a:ext>
            </a:extLst>
          </p:cNvPr>
          <p:cNvGrpSpPr/>
          <p:nvPr/>
        </p:nvGrpSpPr>
        <p:grpSpPr>
          <a:xfrm>
            <a:off x="7278255" y="1671782"/>
            <a:ext cx="4421743" cy="3695469"/>
            <a:chOff x="7278255" y="1671782"/>
            <a:chExt cx="4421743" cy="3695469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E23E917D-0E4A-4E91-B20B-450361E7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41391" y="1694650"/>
              <a:ext cx="2953162" cy="2314898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2F6B85AE-A9B9-4B29-93EA-92984CE52419}"/>
                </a:ext>
              </a:extLst>
            </p:cNvPr>
            <p:cNvSpPr/>
            <p:nvPr/>
          </p:nvSpPr>
          <p:spPr>
            <a:xfrm>
              <a:off x="8746836" y="1671782"/>
              <a:ext cx="2946400" cy="2318327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F190E43C-70D3-4FDC-9B10-E496352C9514}"/>
                </a:ext>
              </a:extLst>
            </p:cNvPr>
            <p:cNvCxnSpPr/>
            <p:nvPr/>
          </p:nvCxnSpPr>
          <p:spPr>
            <a:xfrm flipV="1">
              <a:off x="7278255" y="1694650"/>
              <a:ext cx="1461819" cy="265118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FF8FA245-87BC-4FB3-88EE-BFF63507190D}"/>
                </a:ext>
              </a:extLst>
            </p:cNvPr>
            <p:cNvCxnSpPr/>
            <p:nvPr/>
          </p:nvCxnSpPr>
          <p:spPr>
            <a:xfrm flipV="1">
              <a:off x="11405028" y="4009548"/>
              <a:ext cx="294970" cy="135770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B62A9E13-36FE-4790-B52D-4C8FC4FC88E5}"/>
              </a:ext>
            </a:extLst>
          </p:cNvPr>
          <p:cNvGrpSpPr/>
          <p:nvPr/>
        </p:nvGrpSpPr>
        <p:grpSpPr>
          <a:xfrm>
            <a:off x="5006871" y="1148857"/>
            <a:ext cx="7080935" cy="4984089"/>
            <a:chOff x="5006871" y="1148857"/>
            <a:chExt cx="7080935" cy="4984089"/>
          </a:xfrm>
        </p:grpSpPr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79EDC2DF-1E70-4E84-A16F-88C39D98B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00429" y="1148857"/>
              <a:ext cx="6287377" cy="4525006"/>
            </a:xfrm>
            <a:prstGeom prst="rect">
              <a:avLst/>
            </a:prstGeom>
          </p:spPr>
        </p:pic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A871D4B-C29F-40B7-972D-B0AA1C9595A2}"/>
                </a:ext>
              </a:extLst>
            </p:cNvPr>
            <p:cNvCxnSpPr/>
            <p:nvPr/>
          </p:nvCxnSpPr>
          <p:spPr>
            <a:xfrm flipV="1">
              <a:off x="5006871" y="1172684"/>
              <a:ext cx="793558" cy="31806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7A0283A9-4D38-4FC9-8FEB-565A4EFC9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69778" y="5682972"/>
              <a:ext cx="718028" cy="449974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04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ACAA5B1-9C37-4EA7-8835-5992213F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4" y="1322939"/>
            <a:ext cx="2438740" cy="243874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42" y="1322939"/>
            <a:ext cx="2438740" cy="243874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09A5F11-25AB-441E-9139-48F4893E8804}"/>
              </a:ext>
            </a:extLst>
          </p:cNvPr>
          <p:cNvSpPr txBox="1"/>
          <p:nvPr/>
        </p:nvSpPr>
        <p:spPr>
          <a:xfrm flipH="1">
            <a:off x="1717793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1-5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12‘249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5,96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930 Autoren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4ED93A-10E3-4DC3-A35C-5517D94BABEE}"/>
              </a:ext>
            </a:extLst>
          </p:cNvPr>
          <p:cNvSpPr txBox="1"/>
          <p:nvPr/>
        </p:nvSpPr>
        <p:spPr>
          <a:xfrm flipH="1">
            <a:off x="4717375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12-14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14‘769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9,0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2233 Autoren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" name="Pfeil: nach links und rechts 1">
            <a:extLst>
              <a:ext uri="{FF2B5EF4-FFF2-40B4-BE49-F238E27FC236}">
                <a16:creationId xmlns:a16="http://schemas.microsoft.com/office/drawing/2014/main" id="{DBA0A283-D95E-48C6-BBD5-F59A4C30FA24}"/>
              </a:ext>
            </a:extLst>
          </p:cNvPr>
          <p:cNvSpPr/>
          <p:nvPr/>
        </p:nvSpPr>
        <p:spPr>
          <a:xfrm>
            <a:off x="4100945" y="2429164"/>
            <a:ext cx="926814" cy="369332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BEF2315-4B4C-4BED-873A-9D0E1C4DAC16}"/>
              </a:ext>
            </a:extLst>
          </p:cNvPr>
          <p:cNvGrpSpPr/>
          <p:nvPr/>
        </p:nvGrpSpPr>
        <p:grpSpPr>
          <a:xfrm>
            <a:off x="7164243" y="1322939"/>
            <a:ext cx="3486582" cy="3543814"/>
            <a:chOff x="7164243" y="1322939"/>
            <a:chExt cx="3486582" cy="3543814"/>
          </a:xfrm>
        </p:grpSpPr>
        <p:sp>
          <p:nvSpPr>
            <p:cNvPr id="9" name="Pfeil: nach links und rechts 8">
              <a:extLst>
                <a:ext uri="{FF2B5EF4-FFF2-40B4-BE49-F238E27FC236}">
                  <a16:creationId xmlns:a16="http://schemas.microsoft.com/office/drawing/2014/main" id="{A74C409D-E562-425B-9FF0-577355CBB178}"/>
                </a:ext>
              </a:extLst>
            </p:cNvPr>
            <p:cNvSpPr/>
            <p:nvPr/>
          </p:nvSpPr>
          <p:spPr>
            <a:xfrm>
              <a:off x="7164243" y="2429164"/>
              <a:ext cx="926814" cy="369332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9DA492BC-4C02-4C1B-9B1E-3BD3AFBA0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5466" y="1322939"/>
              <a:ext cx="2438740" cy="2438740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29AB4FB-DF8D-41F2-85F3-D11CB79CA8CF}"/>
                </a:ext>
              </a:extLst>
            </p:cNvPr>
            <p:cNvSpPr txBox="1"/>
            <p:nvPr/>
          </p:nvSpPr>
          <p:spPr>
            <a:xfrm flipH="1">
              <a:off x="7763628" y="3420203"/>
              <a:ext cx="288719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800" dirty="0">
                  <a:solidFill>
                    <a:schemeClr val="bg1"/>
                  </a:solidFill>
                </a:rPr>
                <a:t>documenta 14</a:t>
              </a:r>
            </a:p>
            <a:p>
              <a:pPr algn="ctr"/>
              <a:r>
                <a:rPr lang="de-DE" sz="2000" dirty="0">
                  <a:solidFill>
                    <a:schemeClr val="bg1"/>
                  </a:solidFill>
                </a:rPr>
                <a:t>152‘470 </a:t>
              </a:r>
              <a:r>
                <a:rPr lang="de-DE" sz="2000" dirty="0" err="1">
                  <a:solidFill>
                    <a:schemeClr val="bg1"/>
                  </a:solidFill>
                </a:rPr>
                <a:t>deu</a:t>
              </a:r>
              <a:r>
                <a:rPr lang="de-DE" sz="2000" dirty="0">
                  <a:solidFill>
                    <a:schemeClr val="bg1"/>
                  </a:solidFill>
                </a:rPr>
                <a:t>. Tweets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2,2 Mio. Token/Worte</a:t>
              </a:r>
              <a:br>
                <a:rPr lang="de-DE" sz="2000" dirty="0">
                  <a:solidFill>
                    <a:schemeClr val="bg1"/>
                  </a:solidFill>
                </a:rPr>
              </a:br>
              <a:r>
                <a:rPr lang="de-DE" sz="2000" dirty="0">
                  <a:solidFill>
                    <a:schemeClr val="bg1"/>
                  </a:solidFill>
                </a:rPr>
                <a:t>26‘107 Accounts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208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" y="85266"/>
            <a:ext cx="856843" cy="8568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8219DD7-D13B-4AE1-A5B5-BF300A1DA066}"/>
              </a:ext>
            </a:extLst>
          </p:cNvPr>
          <p:cNvSpPr txBox="1"/>
          <p:nvPr/>
        </p:nvSpPr>
        <p:spPr>
          <a:xfrm>
            <a:off x="135152" y="74695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d1-d5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4C9ACA3-85A5-4E84-ACB0-9F4254017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84" y="0"/>
            <a:ext cx="10474567" cy="64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5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" y="85266"/>
            <a:ext cx="856843" cy="8568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8219DD7-D13B-4AE1-A5B5-BF300A1DA066}"/>
              </a:ext>
            </a:extLst>
          </p:cNvPr>
          <p:cNvSpPr txBox="1"/>
          <p:nvPr/>
        </p:nvSpPr>
        <p:spPr>
          <a:xfrm>
            <a:off x="57095" y="74695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d12-d14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4C9ACA3-85A5-4E84-ACB0-9F4254017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0" y="0"/>
            <a:ext cx="10232915" cy="64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845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" y="85266"/>
            <a:ext cx="856843" cy="85684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8219DD7-D13B-4AE1-A5B5-BF300A1DA066}"/>
              </a:ext>
            </a:extLst>
          </p:cNvPr>
          <p:cNvSpPr txBox="1"/>
          <p:nvPr/>
        </p:nvSpPr>
        <p:spPr>
          <a:xfrm>
            <a:off x="692473" y="759093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d14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C7728A3-6301-4472-B668-0FC49DA6B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56278"/>
            <a:ext cx="6096000" cy="366809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066FB0A-2A48-4E1D-8E4B-8DAE6C4F7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47" y="1456278"/>
            <a:ext cx="6111303" cy="366809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C983A45-128E-4EEF-B3A1-F92AE59CE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38" y="-34185"/>
            <a:ext cx="1160960" cy="1160960"/>
          </a:xfrm>
          <a:prstGeom prst="rect">
            <a:avLst/>
          </a:prstGeom>
        </p:spPr>
      </p:pic>
      <p:sp>
        <p:nvSpPr>
          <p:cNvPr id="8" name="Pfeil: nach links und rechts 7">
            <a:extLst>
              <a:ext uri="{FF2B5EF4-FFF2-40B4-BE49-F238E27FC236}">
                <a16:creationId xmlns:a16="http://schemas.microsoft.com/office/drawing/2014/main" id="{FF43E4AD-A779-4977-915E-E69C85E82A05}"/>
              </a:ext>
            </a:extLst>
          </p:cNvPr>
          <p:cNvSpPr/>
          <p:nvPr/>
        </p:nvSpPr>
        <p:spPr>
          <a:xfrm>
            <a:off x="829021" y="476743"/>
            <a:ext cx="329761" cy="178297"/>
          </a:xfrm>
          <a:prstGeom prst="left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4606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749A759A-2D95-497E-9556-0DFF559A9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3" y="4222257"/>
            <a:ext cx="1626390" cy="16263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1FE1A1C-4986-415B-9370-14104ECFD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74" y="415007"/>
            <a:ext cx="2438740" cy="24387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78ECC59-360D-43BB-8EC4-5CBAE9845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31" y="1333050"/>
            <a:ext cx="2438740" cy="243874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1F01415-5FE4-463C-AFC7-5BB49DFBA5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707" y="3196539"/>
            <a:ext cx="2068383" cy="206838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30A5431-2D73-401F-9FF0-89FEB3EA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33" y="2596712"/>
            <a:ext cx="1404548" cy="1404548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E677468-9440-4671-8FC0-2F58D183AE82}"/>
              </a:ext>
            </a:extLst>
          </p:cNvPr>
          <p:cNvSpPr txBox="1"/>
          <p:nvPr/>
        </p:nvSpPr>
        <p:spPr>
          <a:xfrm>
            <a:off x="3587873" y="911346"/>
            <a:ext cx="86041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Vielen Dank für Ihre Aufmerksamkeit!</a:t>
            </a:r>
          </a:p>
          <a:p>
            <a:endParaRPr lang="de-DE" sz="36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Ressourcen</a:t>
            </a:r>
          </a:p>
          <a:p>
            <a:endParaRPr lang="de-DE" sz="3600" dirty="0">
              <a:solidFill>
                <a:schemeClr val="bg1"/>
              </a:solidFill>
            </a:endParaRPr>
          </a:p>
          <a:p>
            <a:r>
              <a:rPr lang="de-DE" sz="3600" dirty="0">
                <a:solidFill>
                  <a:schemeClr val="bg1"/>
                </a:solidFill>
              </a:rPr>
              <a:t>https://reden-ueber-kunst.de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Weitere Informationen zum Forschungsprojekt </a:t>
            </a:r>
            <a:br>
              <a:rPr lang="de-DE" sz="3600" dirty="0">
                <a:solidFill>
                  <a:schemeClr val="bg1"/>
                </a:solidFill>
              </a:rPr>
            </a:b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3600" dirty="0">
                <a:solidFill>
                  <a:schemeClr val="bg1"/>
                </a:solidFill>
              </a:rPr>
              <a:t>https://corpusexplorer.de</a:t>
            </a:r>
            <a:br>
              <a:rPr lang="de-DE" sz="36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OpenSource Software für Text-Mining</a:t>
            </a:r>
            <a:endParaRPr lang="de-DE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1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ACAA5B1-9C37-4EA7-8835-5992213F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4" y="1322939"/>
            <a:ext cx="2438740" cy="243874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E40113E-22AF-4317-AF55-64B44BCC6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66" y="1322939"/>
            <a:ext cx="2438740" cy="243874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42" y="1322939"/>
            <a:ext cx="2438740" cy="243874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E1A6FD6-68B3-4428-89A6-64D0CB206DB6}"/>
              </a:ext>
            </a:extLst>
          </p:cNvPr>
          <p:cNvSpPr txBox="1"/>
          <p:nvPr/>
        </p:nvSpPr>
        <p:spPr>
          <a:xfrm flipH="1">
            <a:off x="2309091" y="582354"/>
            <a:ext cx="798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KORPORA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09A5F11-25AB-441E-9139-48F4893E8804}"/>
              </a:ext>
            </a:extLst>
          </p:cNvPr>
          <p:cNvSpPr txBox="1"/>
          <p:nvPr/>
        </p:nvSpPr>
        <p:spPr>
          <a:xfrm flipH="1">
            <a:off x="1717793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1-5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12‘249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5,96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930 Autoren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4ED93A-10E3-4DC3-A35C-5517D94BABEE}"/>
              </a:ext>
            </a:extLst>
          </p:cNvPr>
          <p:cNvSpPr txBox="1"/>
          <p:nvPr/>
        </p:nvSpPr>
        <p:spPr>
          <a:xfrm flipH="1">
            <a:off x="4717375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12-14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14‘769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9,0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2233 Autoren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37D32B1-BFA2-45DD-98B4-ED7BBA5B1EFD}"/>
              </a:ext>
            </a:extLst>
          </p:cNvPr>
          <p:cNvSpPr txBox="1"/>
          <p:nvPr/>
        </p:nvSpPr>
        <p:spPr>
          <a:xfrm flipH="1">
            <a:off x="7763628" y="3420203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152‘470 </a:t>
            </a:r>
            <a:r>
              <a:rPr lang="de-DE" sz="2000" dirty="0" err="1">
                <a:solidFill>
                  <a:schemeClr val="bg1"/>
                </a:solidFill>
              </a:rPr>
              <a:t>deu</a:t>
            </a:r>
            <a:r>
              <a:rPr lang="de-DE" sz="2000" dirty="0">
                <a:solidFill>
                  <a:schemeClr val="bg1"/>
                </a:solidFill>
              </a:rPr>
              <a:t>. Tweets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2,2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26‘107 Accounts</a:t>
            </a:r>
          </a:p>
        </p:txBody>
      </p:sp>
    </p:spTree>
    <p:extLst>
      <p:ext uri="{BB962C8B-B14F-4D97-AF65-F5344CB8AC3E}">
        <p14:creationId xmlns:p14="http://schemas.microsoft.com/office/powerpoint/2010/main" val="20490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ACAA5B1-9C37-4EA7-8835-5992213F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4" y="1322939"/>
            <a:ext cx="2438740" cy="243874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E1A6FD6-68B3-4428-89A6-64D0CB206DB6}"/>
              </a:ext>
            </a:extLst>
          </p:cNvPr>
          <p:cNvSpPr txBox="1"/>
          <p:nvPr/>
        </p:nvSpPr>
        <p:spPr>
          <a:xfrm flipH="1">
            <a:off x="2309091" y="582354"/>
            <a:ext cx="798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KORPORA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4ED93A-10E3-4DC3-A35C-5517D94BABEE}"/>
              </a:ext>
            </a:extLst>
          </p:cNvPr>
          <p:cNvSpPr txBox="1"/>
          <p:nvPr/>
        </p:nvSpPr>
        <p:spPr>
          <a:xfrm flipH="1">
            <a:off x="-101770" y="3429000"/>
            <a:ext cx="122937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12-14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14‘769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9,0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2233 Autoren</a:t>
            </a:r>
          </a:p>
          <a:p>
            <a:pPr algn="ctr"/>
            <a:endParaRPr lang="de-DE" sz="2000" dirty="0">
              <a:solidFill>
                <a:schemeClr val="bg1"/>
              </a:solidFill>
            </a:endParaRP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Erfassung mittels selbstgeschriebener </a:t>
            </a:r>
            <a:r>
              <a:rPr lang="de-DE" sz="2000" dirty="0" err="1">
                <a:solidFill>
                  <a:schemeClr val="bg1"/>
                </a:solidFill>
              </a:rPr>
              <a:t>WebCrawler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(</a:t>
            </a:r>
            <a:r>
              <a:rPr lang="de-DE" sz="2000" dirty="0" err="1">
                <a:solidFill>
                  <a:schemeClr val="bg1"/>
                </a:solidFill>
              </a:rPr>
              <a:t>WebCrawler</a:t>
            </a:r>
            <a:r>
              <a:rPr lang="de-DE" sz="2000" dirty="0">
                <a:solidFill>
                  <a:schemeClr val="bg1"/>
                </a:solidFill>
              </a:rPr>
              <a:t>: Programme die das Internet automatisch durchsuchen (crawlen))</a:t>
            </a:r>
            <a:endParaRPr lang="de-DE" sz="2800" dirty="0">
              <a:solidFill>
                <a:schemeClr val="bg1"/>
              </a:solidFill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1C59B26-1429-4084-8B52-02478197CF6C}"/>
              </a:ext>
            </a:extLst>
          </p:cNvPr>
          <p:cNvCxnSpPr/>
          <p:nvPr/>
        </p:nvCxnSpPr>
        <p:spPr>
          <a:xfrm>
            <a:off x="6991927" y="2530764"/>
            <a:ext cx="40824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8D07D05-9455-479A-B4AF-145E369556B4}"/>
              </a:ext>
            </a:extLst>
          </p:cNvPr>
          <p:cNvCxnSpPr/>
          <p:nvPr/>
        </p:nvCxnSpPr>
        <p:spPr>
          <a:xfrm>
            <a:off x="1168399" y="2530764"/>
            <a:ext cx="40824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137B2E2E-A635-4D3E-AE3D-82C80CB6E0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70" y="1172684"/>
            <a:ext cx="2438740" cy="2438740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4F20D31-F024-4CAC-93E2-686411BBB0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103" y="1089410"/>
            <a:ext cx="2438740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7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ACAA5B1-9C37-4EA7-8835-5992213F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4" y="1322939"/>
            <a:ext cx="2438740" cy="243874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E40113E-22AF-4317-AF55-64B44BCC6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66" y="1322939"/>
            <a:ext cx="2438740" cy="243874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42" y="1322939"/>
            <a:ext cx="2438740" cy="243874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E1A6FD6-68B3-4428-89A6-64D0CB206DB6}"/>
              </a:ext>
            </a:extLst>
          </p:cNvPr>
          <p:cNvSpPr txBox="1"/>
          <p:nvPr/>
        </p:nvSpPr>
        <p:spPr>
          <a:xfrm flipH="1">
            <a:off x="2309091" y="582354"/>
            <a:ext cx="798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KORPORA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09A5F11-25AB-441E-9139-48F4893E8804}"/>
              </a:ext>
            </a:extLst>
          </p:cNvPr>
          <p:cNvSpPr txBox="1"/>
          <p:nvPr/>
        </p:nvSpPr>
        <p:spPr>
          <a:xfrm flipH="1">
            <a:off x="1717793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1-5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12‘249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5,96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930 Autoren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4ED93A-10E3-4DC3-A35C-5517D94BABEE}"/>
              </a:ext>
            </a:extLst>
          </p:cNvPr>
          <p:cNvSpPr txBox="1"/>
          <p:nvPr/>
        </p:nvSpPr>
        <p:spPr>
          <a:xfrm flipH="1">
            <a:off x="4717375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12-14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14‘769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9,0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2233 Autoren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37D32B1-BFA2-45DD-98B4-ED7BBA5B1EFD}"/>
              </a:ext>
            </a:extLst>
          </p:cNvPr>
          <p:cNvSpPr txBox="1"/>
          <p:nvPr/>
        </p:nvSpPr>
        <p:spPr>
          <a:xfrm flipH="1">
            <a:off x="7763628" y="3420203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152‘470 </a:t>
            </a:r>
            <a:r>
              <a:rPr lang="de-DE" sz="2000" dirty="0" err="1">
                <a:solidFill>
                  <a:schemeClr val="bg1"/>
                </a:solidFill>
              </a:rPr>
              <a:t>deu</a:t>
            </a:r>
            <a:r>
              <a:rPr lang="de-DE" sz="2000" dirty="0">
                <a:solidFill>
                  <a:schemeClr val="bg1"/>
                </a:solidFill>
              </a:rPr>
              <a:t>. Tweets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2,2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26‘107 Accounts</a:t>
            </a:r>
          </a:p>
        </p:txBody>
      </p:sp>
    </p:spTree>
    <p:extLst>
      <p:ext uri="{BB962C8B-B14F-4D97-AF65-F5344CB8AC3E}">
        <p14:creationId xmlns:p14="http://schemas.microsoft.com/office/powerpoint/2010/main" val="269039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E40113E-22AF-4317-AF55-64B44BCC6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599" y="116005"/>
            <a:ext cx="2438740" cy="243874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E1A6FD6-68B3-4428-89A6-64D0CB206DB6}"/>
              </a:ext>
            </a:extLst>
          </p:cNvPr>
          <p:cNvSpPr txBox="1"/>
          <p:nvPr/>
        </p:nvSpPr>
        <p:spPr>
          <a:xfrm flipH="1">
            <a:off x="2309091" y="582354"/>
            <a:ext cx="798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KORPORA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37D32B1-BFA2-45DD-98B4-ED7BBA5B1EFD}"/>
              </a:ext>
            </a:extLst>
          </p:cNvPr>
          <p:cNvSpPr txBox="1"/>
          <p:nvPr/>
        </p:nvSpPr>
        <p:spPr>
          <a:xfrm flipH="1">
            <a:off x="7782761" y="2213269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152‘470 </a:t>
            </a:r>
            <a:r>
              <a:rPr lang="de-DE" sz="2000" dirty="0" err="1">
                <a:solidFill>
                  <a:schemeClr val="bg1"/>
                </a:solidFill>
              </a:rPr>
              <a:t>deu</a:t>
            </a:r>
            <a:r>
              <a:rPr lang="de-DE" sz="2000" dirty="0">
                <a:solidFill>
                  <a:schemeClr val="bg1"/>
                </a:solidFill>
              </a:rPr>
              <a:t>. Tweets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2,2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26‘107 Accounts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B200A9E-7BB8-4576-BDFA-216F42452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854" y="233458"/>
            <a:ext cx="2438740" cy="2438740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0DFCA7F4-CC48-49A2-A09B-ADC426593A06}"/>
              </a:ext>
            </a:extLst>
          </p:cNvPr>
          <p:cNvCxnSpPr>
            <a:cxnSpLocks/>
          </p:cNvCxnSpPr>
          <p:nvPr/>
        </p:nvCxnSpPr>
        <p:spPr>
          <a:xfrm>
            <a:off x="3487708" y="1462376"/>
            <a:ext cx="545375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5974EA53-817E-42E7-9FD5-6829CB574D1B}"/>
              </a:ext>
            </a:extLst>
          </p:cNvPr>
          <p:cNvSpPr txBox="1"/>
          <p:nvPr/>
        </p:nvSpPr>
        <p:spPr>
          <a:xfrm flipH="1">
            <a:off x="3327386" y="2222066"/>
            <a:ext cx="424279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Twitter-</a:t>
            </a:r>
            <a:r>
              <a:rPr lang="de-DE" sz="2800" dirty="0" err="1">
                <a:solidFill>
                  <a:schemeClr val="bg1"/>
                </a:solidFill>
              </a:rPr>
              <a:t>StreamAPI</a:t>
            </a:r>
            <a:endParaRPr lang="de-DE" sz="2800" dirty="0">
              <a:solidFill>
                <a:schemeClr val="bg1"/>
              </a:solidFill>
            </a:endParaRPr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Schnittstelle, um in Echtzeit Tweets aufzuzeichnen. 5 Server an 3 Standorten für weltweite Sammlung.</a:t>
            </a:r>
          </a:p>
          <a:p>
            <a:pPr algn="ctr"/>
            <a:endParaRPr lang="de-DE" sz="2800" dirty="0">
              <a:solidFill>
                <a:schemeClr val="bg1"/>
              </a:solidFill>
            </a:endParaRPr>
          </a:p>
          <a:p>
            <a:pPr algn="ctr"/>
            <a:r>
              <a:rPr lang="de-DE" sz="2800" dirty="0">
                <a:solidFill>
                  <a:schemeClr val="bg1"/>
                </a:solidFill>
              </a:rPr>
              <a:t>Erfassung und Aufbereitung durch eigene Software.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DE9C5BD-EE87-4586-9D85-D9A190B0E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3" y="2256929"/>
            <a:ext cx="10612331" cy="3934374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A068693-F78D-4C9C-8029-EA9D03FE07DF}"/>
              </a:ext>
            </a:extLst>
          </p:cNvPr>
          <p:cNvGrpSpPr/>
          <p:nvPr/>
        </p:nvGrpSpPr>
        <p:grpSpPr>
          <a:xfrm>
            <a:off x="789833" y="1896552"/>
            <a:ext cx="11134264" cy="4525006"/>
            <a:chOff x="789833" y="1896552"/>
            <a:chExt cx="11134264" cy="4525006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6552D66-AFBF-4AF4-BB35-8223335E5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36720" y="1896552"/>
              <a:ext cx="6287377" cy="4525006"/>
            </a:xfrm>
            <a:prstGeom prst="rect">
              <a:avLst/>
            </a:prstGeom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9C1626A6-982F-4DB8-8850-4CE2DF699986}"/>
                </a:ext>
              </a:extLst>
            </p:cNvPr>
            <p:cNvCxnSpPr/>
            <p:nvPr/>
          </p:nvCxnSpPr>
          <p:spPr>
            <a:xfrm flipV="1">
              <a:off x="896273" y="1921164"/>
              <a:ext cx="4636309" cy="29210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DBC8B0FC-03F9-4B65-8D1C-331572FAD6AB}"/>
                </a:ext>
              </a:extLst>
            </p:cNvPr>
            <p:cNvCxnSpPr/>
            <p:nvPr/>
          </p:nvCxnSpPr>
          <p:spPr>
            <a:xfrm>
              <a:off x="789833" y="6191303"/>
              <a:ext cx="4810693" cy="23025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23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ACAA5B1-9C37-4EA7-8835-5992213F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4" y="1322939"/>
            <a:ext cx="2438740" cy="243874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E40113E-22AF-4317-AF55-64B44BCC6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66" y="1322939"/>
            <a:ext cx="2438740" cy="243874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42" y="1322939"/>
            <a:ext cx="2438740" cy="243874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E1A6FD6-68B3-4428-89A6-64D0CB206DB6}"/>
              </a:ext>
            </a:extLst>
          </p:cNvPr>
          <p:cNvSpPr txBox="1"/>
          <p:nvPr/>
        </p:nvSpPr>
        <p:spPr>
          <a:xfrm flipH="1">
            <a:off x="2309091" y="582354"/>
            <a:ext cx="798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KORPORA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09A5F11-25AB-441E-9139-48F4893E8804}"/>
              </a:ext>
            </a:extLst>
          </p:cNvPr>
          <p:cNvSpPr txBox="1"/>
          <p:nvPr/>
        </p:nvSpPr>
        <p:spPr>
          <a:xfrm flipH="1">
            <a:off x="1717793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1-5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12‘249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5,96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930 Autoren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4ED93A-10E3-4DC3-A35C-5517D94BABEE}"/>
              </a:ext>
            </a:extLst>
          </p:cNvPr>
          <p:cNvSpPr txBox="1"/>
          <p:nvPr/>
        </p:nvSpPr>
        <p:spPr>
          <a:xfrm flipH="1">
            <a:off x="4717375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12-14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14‘769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9,0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2233 Autoren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37D32B1-BFA2-45DD-98B4-ED7BBA5B1EFD}"/>
              </a:ext>
            </a:extLst>
          </p:cNvPr>
          <p:cNvSpPr txBox="1"/>
          <p:nvPr/>
        </p:nvSpPr>
        <p:spPr>
          <a:xfrm flipH="1">
            <a:off x="7763628" y="3420203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152‘470 </a:t>
            </a:r>
            <a:r>
              <a:rPr lang="de-DE" sz="2000" dirty="0" err="1">
                <a:solidFill>
                  <a:schemeClr val="bg1"/>
                </a:solidFill>
              </a:rPr>
              <a:t>deu</a:t>
            </a:r>
            <a:r>
              <a:rPr lang="de-DE" sz="2000" dirty="0">
                <a:solidFill>
                  <a:schemeClr val="bg1"/>
                </a:solidFill>
              </a:rPr>
              <a:t>. Tweets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2,2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26‘107 Accounts</a:t>
            </a:r>
          </a:p>
        </p:txBody>
      </p:sp>
    </p:spTree>
    <p:extLst>
      <p:ext uri="{BB962C8B-B14F-4D97-AF65-F5344CB8AC3E}">
        <p14:creationId xmlns:p14="http://schemas.microsoft.com/office/powerpoint/2010/main" val="169079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B4081701-4B12-4475-83C7-CBCD4173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970" y="1893643"/>
            <a:ext cx="4776082" cy="3582062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66D4794-2FFD-40FC-A71C-C93F4BE3E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6828" y="2467524"/>
            <a:ext cx="2204418" cy="167955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9349CF4-1F81-4003-BC4B-E6B160B6FC80}"/>
              </a:ext>
            </a:extLst>
          </p:cNvPr>
          <p:cNvSpPr/>
          <p:nvPr/>
        </p:nvSpPr>
        <p:spPr>
          <a:xfrm>
            <a:off x="2613891" y="240144"/>
            <a:ext cx="9171879" cy="2676063"/>
          </a:xfrm>
          <a:prstGeom prst="rect">
            <a:avLst/>
          </a:prstGeom>
          <a:solidFill>
            <a:schemeClr val="dk1">
              <a:alpha val="68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30A5431-2D73-401F-9FF0-89FEB3EA7E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0" y="371593"/>
            <a:ext cx="2438740" cy="243874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FBE5DF5-5085-4470-AEB1-0BF4AC531447}"/>
              </a:ext>
            </a:extLst>
          </p:cNvPr>
          <p:cNvSpPr/>
          <p:nvPr/>
        </p:nvSpPr>
        <p:spPr>
          <a:xfrm>
            <a:off x="383719" y="3059668"/>
            <a:ext cx="246125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 www.corpusexplorer.de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</a:rPr>
              <a:t>OpenSource (kostenfrei)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D67674E8-1F57-40B9-8204-87FAECADA4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86" y="4600726"/>
            <a:ext cx="1946540" cy="145990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36764885-1739-4AD1-B5FC-DB5AECE570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041" y="3592212"/>
            <a:ext cx="1971176" cy="14783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2577577-427D-4BBA-A6AA-B8B71A1BDF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2026" y="3307300"/>
            <a:ext cx="3776622" cy="287742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FF948E7-3482-4A31-B4E9-9D7A915479FD}"/>
              </a:ext>
            </a:extLst>
          </p:cNvPr>
          <p:cNvSpPr/>
          <p:nvPr/>
        </p:nvSpPr>
        <p:spPr>
          <a:xfrm>
            <a:off x="3048000" y="371593"/>
            <a:ext cx="87377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Unterstützt über 100 unterschiedliche Datei-/Textformate für Im-/Export.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Integrierter </a:t>
            </a:r>
            <a:r>
              <a:rPr lang="de-DE" dirty="0" err="1">
                <a:solidFill>
                  <a:schemeClr val="bg1"/>
                </a:solidFill>
              </a:rPr>
              <a:t>WebCrawler</a:t>
            </a:r>
            <a:r>
              <a:rPr lang="de-DE" dirty="0">
                <a:solidFill>
                  <a:schemeClr val="bg1"/>
                </a:solidFill>
              </a:rPr>
              <a:t> zum Sammeln eigener Webkorpora.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Sehr einfache Programmoberfläche / Korpus mit wenigen Mausklicks analysefertig.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Anbindung unterschiedlicher Tagger - z. B. </a:t>
            </a:r>
            <a:r>
              <a:rPr lang="de-DE" dirty="0" err="1">
                <a:solidFill>
                  <a:schemeClr val="bg1"/>
                </a:solidFill>
              </a:rPr>
              <a:t>TreeTagger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OpenNLP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uvm</a:t>
            </a:r>
            <a:r>
              <a:rPr lang="de-DE" dirty="0">
                <a:solidFill>
                  <a:schemeClr val="bg1"/>
                </a:solidFill>
              </a:rPr>
              <a:t>.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&gt; Aktuell lassen sich 69 Sprachen annotieren.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Eigene In-Memory Datenbank – austauschbar gegen SQL- (MySQL, SQLite) und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NoSQL</a:t>
            </a:r>
            <a:r>
              <a:rPr lang="de-DE" dirty="0">
                <a:solidFill>
                  <a:schemeClr val="bg1"/>
                </a:solidFill>
              </a:rPr>
              <a:t>-Datenbanken (</a:t>
            </a:r>
            <a:r>
              <a:rPr lang="de-DE" dirty="0" err="1">
                <a:solidFill>
                  <a:schemeClr val="bg1"/>
                </a:solidFill>
              </a:rPr>
              <a:t>ElasticSearch</a:t>
            </a:r>
            <a:r>
              <a:rPr lang="de-DE" dirty="0">
                <a:solidFill>
                  <a:schemeClr val="bg1"/>
                </a:solidFill>
              </a:rPr>
              <a:t>). &gt;&gt;&gt; Unbegrenzte </a:t>
            </a:r>
            <a:r>
              <a:rPr lang="de-DE" dirty="0" err="1">
                <a:solidFill>
                  <a:schemeClr val="bg1"/>
                </a:solidFill>
              </a:rPr>
              <a:t>Korpusgröße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Über 50 Visualisierungen - z. B.: Frequenzanalyse, N-Gramme, Phrasen, Kookkurrenzen…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Flexibles SDK (Software Development Kit) – CorpusExplorer erweitern oder integrieren.</a:t>
            </a:r>
          </a:p>
        </p:txBody>
      </p:sp>
    </p:spTree>
    <p:extLst>
      <p:ext uri="{BB962C8B-B14F-4D97-AF65-F5344CB8AC3E}">
        <p14:creationId xmlns:p14="http://schemas.microsoft.com/office/powerpoint/2010/main" val="33051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6D554BD-99F1-466D-BB0C-E9036CDD6F27}"/>
              </a:ext>
            </a:extLst>
          </p:cNvPr>
          <p:cNvSpPr txBox="1"/>
          <p:nvPr/>
        </p:nvSpPr>
        <p:spPr>
          <a:xfrm>
            <a:off x="0" y="648866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„documenta kommunizieren “ – </a:t>
            </a:r>
            <a:r>
              <a:rPr lang="de-DE" dirty="0" err="1">
                <a:solidFill>
                  <a:schemeClr val="bg1"/>
                </a:solidFill>
              </a:rPr>
              <a:t>theARTS</a:t>
            </a:r>
            <a:r>
              <a:rPr lang="de-DE" dirty="0">
                <a:solidFill>
                  <a:schemeClr val="bg1"/>
                </a:solidFill>
              </a:rPr>
              <a:t>+ 2018 – Speaker: Jan Oliver Rüdiger -       @</a:t>
            </a:r>
            <a:r>
              <a:rPr lang="de-DE" dirty="0" err="1">
                <a:solidFill>
                  <a:schemeClr val="bg1"/>
                </a:solidFill>
              </a:rPr>
              <a:t>notesjor</a:t>
            </a:r>
            <a:r>
              <a:rPr lang="de-DE" dirty="0">
                <a:solidFill>
                  <a:schemeClr val="bg1"/>
                </a:solidFill>
              </a:rPr>
              <a:t> – http://reden-ueber-kunst.de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69400540-B951-4442-89F3-1F74F68D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48" y="6421558"/>
            <a:ext cx="503551" cy="50355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ACAA5B1-9C37-4EA7-8835-5992213F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04" y="1322939"/>
            <a:ext cx="2438740" cy="243874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E40113E-22AF-4317-AF55-64B44BCC6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466" y="1322939"/>
            <a:ext cx="2438740" cy="243874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DFE6A71E-9A19-44E2-9AC0-798C1542F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42" y="1322939"/>
            <a:ext cx="2438740" cy="243874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0E1A6FD6-68B3-4428-89A6-64D0CB206DB6}"/>
              </a:ext>
            </a:extLst>
          </p:cNvPr>
          <p:cNvSpPr txBox="1"/>
          <p:nvPr/>
        </p:nvSpPr>
        <p:spPr>
          <a:xfrm flipH="1">
            <a:off x="2309091" y="582354"/>
            <a:ext cx="7989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KORPORA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09A5F11-25AB-441E-9139-48F4893E8804}"/>
              </a:ext>
            </a:extLst>
          </p:cNvPr>
          <p:cNvSpPr txBox="1"/>
          <p:nvPr/>
        </p:nvSpPr>
        <p:spPr>
          <a:xfrm flipH="1">
            <a:off x="1717793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1-5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12‘249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5,96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930 Autoren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F4ED93A-10E3-4DC3-A35C-5517D94BABEE}"/>
              </a:ext>
            </a:extLst>
          </p:cNvPr>
          <p:cNvSpPr txBox="1"/>
          <p:nvPr/>
        </p:nvSpPr>
        <p:spPr>
          <a:xfrm flipH="1">
            <a:off x="4717375" y="3429000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12-14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14‘769 Artikel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9,0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2233 Autoren</a:t>
            </a:r>
            <a:endParaRPr lang="de-DE" sz="2800" dirty="0">
              <a:solidFill>
                <a:schemeClr val="bg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37D32B1-BFA2-45DD-98B4-ED7BBA5B1EFD}"/>
              </a:ext>
            </a:extLst>
          </p:cNvPr>
          <p:cNvSpPr txBox="1"/>
          <p:nvPr/>
        </p:nvSpPr>
        <p:spPr>
          <a:xfrm flipH="1">
            <a:off x="7763628" y="3420203"/>
            <a:ext cx="28871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</a:rPr>
              <a:t>documenta 14</a:t>
            </a:r>
          </a:p>
          <a:p>
            <a:pPr algn="ctr"/>
            <a:r>
              <a:rPr lang="de-DE" sz="2000" dirty="0">
                <a:solidFill>
                  <a:schemeClr val="bg1"/>
                </a:solidFill>
              </a:rPr>
              <a:t>152‘470 </a:t>
            </a:r>
            <a:r>
              <a:rPr lang="de-DE" sz="2000" dirty="0" err="1">
                <a:solidFill>
                  <a:schemeClr val="bg1"/>
                </a:solidFill>
              </a:rPr>
              <a:t>deu</a:t>
            </a:r>
            <a:r>
              <a:rPr lang="de-DE" sz="2000" dirty="0">
                <a:solidFill>
                  <a:schemeClr val="bg1"/>
                </a:solidFill>
              </a:rPr>
              <a:t>. Tweets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2,2 Mio. Token/Worte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26‘107 Accounts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D39F701-7884-439A-9DDA-B2C3DDC10133}"/>
              </a:ext>
            </a:extLst>
          </p:cNvPr>
          <p:cNvGrpSpPr/>
          <p:nvPr/>
        </p:nvGrpSpPr>
        <p:grpSpPr>
          <a:xfrm>
            <a:off x="4100945" y="2396898"/>
            <a:ext cx="4079420" cy="401598"/>
            <a:chOff x="4100945" y="2396898"/>
            <a:chExt cx="4079420" cy="401598"/>
          </a:xfrm>
        </p:grpSpPr>
        <p:sp>
          <p:nvSpPr>
            <p:cNvPr id="2" name="Pfeil: nach links und rechts 1">
              <a:extLst>
                <a:ext uri="{FF2B5EF4-FFF2-40B4-BE49-F238E27FC236}">
                  <a16:creationId xmlns:a16="http://schemas.microsoft.com/office/drawing/2014/main" id="{DBA0A283-D95E-48C6-BBD5-F59A4C30FA24}"/>
                </a:ext>
              </a:extLst>
            </p:cNvPr>
            <p:cNvSpPr/>
            <p:nvPr/>
          </p:nvSpPr>
          <p:spPr>
            <a:xfrm>
              <a:off x="4100945" y="2429164"/>
              <a:ext cx="926814" cy="369332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Pfeil: nach links und rechts 11">
              <a:extLst>
                <a:ext uri="{FF2B5EF4-FFF2-40B4-BE49-F238E27FC236}">
                  <a16:creationId xmlns:a16="http://schemas.microsoft.com/office/drawing/2014/main" id="{4A0C83E7-20CB-479E-BB58-E5EA8E774FC3}"/>
                </a:ext>
              </a:extLst>
            </p:cNvPr>
            <p:cNvSpPr/>
            <p:nvPr/>
          </p:nvSpPr>
          <p:spPr>
            <a:xfrm>
              <a:off x="7253551" y="2396898"/>
              <a:ext cx="926814" cy="369332"/>
            </a:xfrm>
            <a:prstGeom prst="left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0572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786</Words>
  <Application>Microsoft Office PowerPoint</Application>
  <PresentationFormat>Breitbild</PresentationFormat>
  <Paragraphs>112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 Oliver Rüdiger</dc:creator>
  <cp:lastModifiedBy>Jan Oliver Rüdiger</cp:lastModifiedBy>
  <cp:revision>19</cp:revision>
  <dcterms:created xsi:type="dcterms:W3CDTF">2018-10-09T14:20:05Z</dcterms:created>
  <dcterms:modified xsi:type="dcterms:W3CDTF">2018-10-10T07:59:37Z</dcterms:modified>
</cp:coreProperties>
</file>