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61" r:id="rId3"/>
    <p:sldId id="299" r:id="rId4"/>
    <p:sldId id="262" r:id="rId5"/>
    <p:sldId id="263" r:id="rId6"/>
    <p:sldId id="293" r:id="rId7"/>
    <p:sldId id="294" r:id="rId8"/>
    <p:sldId id="265" r:id="rId9"/>
    <p:sldId id="266" r:id="rId10"/>
    <p:sldId id="257" r:id="rId11"/>
    <p:sldId id="258" r:id="rId12"/>
    <p:sldId id="259" r:id="rId13"/>
    <p:sldId id="260" r:id="rId14"/>
    <p:sldId id="267" r:id="rId15"/>
    <p:sldId id="272" r:id="rId16"/>
    <p:sldId id="274" r:id="rId17"/>
    <p:sldId id="273" r:id="rId18"/>
    <p:sldId id="279" r:id="rId19"/>
    <p:sldId id="276" r:id="rId20"/>
    <p:sldId id="277" r:id="rId21"/>
    <p:sldId id="278" r:id="rId22"/>
    <p:sldId id="280" r:id="rId23"/>
    <p:sldId id="281" r:id="rId24"/>
    <p:sldId id="282" r:id="rId25"/>
    <p:sldId id="283" r:id="rId26"/>
    <p:sldId id="285" r:id="rId27"/>
    <p:sldId id="286" r:id="rId28"/>
    <p:sldId id="287" r:id="rId29"/>
    <p:sldId id="288" r:id="rId30"/>
    <p:sldId id="284" r:id="rId31"/>
    <p:sldId id="297" r:id="rId32"/>
    <p:sldId id="298" r:id="rId33"/>
    <p:sldId id="295" r:id="rId3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E4BC1"/>
    <a:srgbClr val="8B157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550" autoAdjust="0"/>
  </p:normalViewPr>
  <p:slideViewPr>
    <p:cSldViewPr snapToGrid="0">
      <p:cViewPr varScale="1">
        <p:scale>
          <a:sx n="63" d="100"/>
          <a:sy n="63" d="100"/>
        </p:scale>
        <p:origin x="14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D0F63-4A71-4C6A-9FF9-46E9C24B5E0F}" type="datetimeFigureOut">
              <a:rPr lang="de-DE" smtClean="0"/>
              <a:t>09.10.2023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AC094-FA4D-4037-BFF5-4F90F0501016}" type="slidenum">
              <a:rPr lang="de-DE" smtClean="0"/>
              <a:t>‹Nr.›</a:t>
            </a:fld>
            <a:endParaRPr lang="de-DE" dirty="0"/>
          </a:p>
        </p:txBody>
      </p:sp>
    </p:spTree>
    <p:extLst>
      <p:ext uri="{BB962C8B-B14F-4D97-AF65-F5344CB8AC3E}">
        <p14:creationId xmlns:p14="http://schemas.microsoft.com/office/powerpoint/2010/main" val="44450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BBAC094-FA4D-4037-BFF5-4F90F0501016}" type="slidenum">
              <a:rPr lang="de-DE" smtClean="0"/>
              <a:t>1</a:t>
            </a:fld>
            <a:endParaRPr lang="de-DE" dirty="0"/>
          </a:p>
        </p:txBody>
      </p:sp>
    </p:spTree>
    <p:extLst>
      <p:ext uri="{BB962C8B-B14F-4D97-AF65-F5344CB8AC3E}">
        <p14:creationId xmlns:p14="http://schemas.microsoft.com/office/powerpoint/2010/main" val="1469482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50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16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9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01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325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215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96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389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590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18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964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marR="0" lvl="0" indent="0" algn="l" defTabSz="713203" rtl="0" eaLnBrk="1" fontAlgn="auto" latinLnBrk="0" hangingPunct="1">
              <a:lnSpc>
                <a:spcPct val="100000"/>
              </a:lnSpc>
              <a:spcBef>
                <a:spcPts val="0"/>
              </a:spcBef>
              <a:spcAft>
                <a:spcPts val="0"/>
              </a:spcAft>
              <a:buClrTx/>
              <a:buSzTx/>
              <a:buFontTx/>
              <a:buNone/>
              <a:tabLst/>
              <a:defRPr/>
            </a:pPr>
            <a:endParaRPr lang="en-US" dirty="0"/>
          </a:p>
        </p:txBody>
      </p:sp>
      <p:sp>
        <p:nvSpPr>
          <p:cNvPr id="4" name="Foliennummernplatzhalter 3"/>
          <p:cNvSpPr>
            <a:spLocks noGrp="1"/>
          </p:cNvSpPr>
          <p:nvPr>
            <p:ph type="sldNum" sz="quarter" idx="10"/>
          </p:nvPr>
        </p:nvSpPr>
        <p:spPr/>
        <p:txBody>
          <a:bodyPr/>
          <a:lstStyle/>
          <a:p>
            <a:fld id="{D8E73824-1F85-465B-B688-A1E511E96AB7}" type="slidenum">
              <a:rPr lang="de-DE" smtClean="0"/>
              <a:t>32</a:t>
            </a:fld>
            <a:endParaRPr lang="de-DE"/>
          </a:p>
        </p:txBody>
      </p:sp>
    </p:spTree>
    <p:extLst>
      <p:ext uri="{BB962C8B-B14F-4D97-AF65-F5344CB8AC3E}">
        <p14:creationId xmlns:p14="http://schemas.microsoft.com/office/powerpoint/2010/main" val="101719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97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50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86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r>
              <a:rPr lang="de-DE" dirty="0" smtClean="0"/>
              <a:t>Noah Bubenhofer. 2011. „Korpuslinguistik in der linguistischen Lehre: Erfolge und Misserfolge“. Journal for Language Technology </a:t>
            </a:r>
            <a:r>
              <a:rPr lang="de-DE" dirty="0" err="1" smtClean="0"/>
              <a:t>and</a:t>
            </a:r>
            <a:r>
              <a:rPr lang="de-DE" dirty="0" smtClean="0"/>
              <a:t> </a:t>
            </a:r>
            <a:r>
              <a:rPr lang="de-DE" dirty="0" err="1" smtClean="0"/>
              <a:t>Computational</a:t>
            </a:r>
            <a:r>
              <a:rPr lang="de-DE" dirty="0" smtClean="0"/>
              <a:t> </a:t>
            </a:r>
            <a:r>
              <a:rPr lang="de-DE" dirty="0" err="1" smtClean="0"/>
              <a:t>Linguistics</a:t>
            </a:r>
            <a:r>
              <a:rPr lang="de-DE" dirty="0" smtClean="0"/>
              <a:t> 26 (1): 141–56. https://doi.org/10.21248/jlcl.26.2011.141.</a:t>
            </a:r>
          </a:p>
          <a:p>
            <a:pPr marL="0" indent="0">
              <a:buNone/>
            </a:pPr>
            <a:endParaRPr lang="de-DE" dirty="0" smtClean="0"/>
          </a:p>
          <a:p>
            <a:pPr marL="0" indent="0">
              <a:buNone/>
            </a:pPr>
            <a:r>
              <a:rPr lang="de-DE" dirty="0" smtClean="0"/>
              <a:t>Stefanie </a:t>
            </a:r>
            <a:r>
              <a:rPr lang="de-DE" dirty="0" err="1" smtClean="0"/>
              <a:t>Dipper</a:t>
            </a:r>
            <a:r>
              <a:rPr lang="de-DE" dirty="0" smtClean="0"/>
              <a:t>. 2011. „Digitale Korpora in der Lehre - Anwendungsbeispiele aus der Theoretischen Linguistik und der Computerlinguistik“. Journal for Language Technology </a:t>
            </a:r>
            <a:r>
              <a:rPr lang="de-DE" dirty="0" err="1" smtClean="0"/>
              <a:t>and</a:t>
            </a:r>
            <a:r>
              <a:rPr lang="de-DE" dirty="0" smtClean="0"/>
              <a:t> </a:t>
            </a:r>
            <a:r>
              <a:rPr lang="de-DE" dirty="0" err="1" smtClean="0"/>
              <a:t>Computational</a:t>
            </a:r>
            <a:r>
              <a:rPr lang="de-DE" dirty="0" smtClean="0"/>
              <a:t> </a:t>
            </a:r>
            <a:r>
              <a:rPr lang="de-DE" dirty="0" err="1" smtClean="0"/>
              <a:t>Linguistics</a:t>
            </a:r>
            <a:r>
              <a:rPr lang="de-DE" dirty="0" smtClean="0"/>
              <a:t> 26 (1): 81–95. https://doi.org/10.21248/jlcl.26.2011.138.</a:t>
            </a:r>
          </a:p>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750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65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50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8E73824-1F85-465B-B688-A1E511E96AB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6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F3046-B4B1-474C-AA6F-7D23B4C9B14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6A9B34F-1F4B-4214-B6FD-8FD8334E1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AC37220-09A1-4D5D-8804-64AE84D1B551}"/>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5" name="Fußzeilenplatzhalter 4">
            <a:extLst>
              <a:ext uri="{FF2B5EF4-FFF2-40B4-BE49-F238E27FC236}">
                <a16:creationId xmlns:a16="http://schemas.microsoft.com/office/drawing/2014/main" id="{85316FC7-0B6C-403A-96FC-A5FD7CF7A5C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7A675D59-F7AE-40BB-88EE-71276C483F3D}"/>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287771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740FA-F5F1-4F43-9275-A2B78E6C924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D162850-F408-475E-AC48-BDE46F8F6DE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A9FB0D2-697C-483B-B2F2-99B4FDA54A76}"/>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5" name="Fußzeilenplatzhalter 4">
            <a:extLst>
              <a:ext uri="{FF2B5EF4-FFF2-40B4-BE49-F238E27FC236}">
                <a16:creationId xmlns:a16="http://schemas.microsoft.com/office/drawing/2014/main" id="{8E86D4B4-18D1-4122-A055-DC507CB863A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AD08D2F-EF88-4299-B2CF-ED8CFB74D335}"/>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64962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8FE885-E7F3-4A56-9DE0-3026C9D9C7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B678B4E-C9A0-43AC-8624-988E3D81991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A068B5B-C98B-41B9-9A2A-D5A2F0994EC4}"/>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5" name="Fußzeilenplatzhalter 4">
            <a:extLst>
              <a:ext uri="{FF2B5EF4-FFF2-40B4-BE49-F238E27FC236}">
                <a16:creationId xmlns:a16="http://schemas.microsoft.com/office/drawing/2014/main" id="{8F5B5542-D84F-4752-B825-61BCF077C56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552B86B-D94F-4E68-8556-87816BA46595}"/>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3568614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6" y="1447801"/>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6" y="4777380"/>
            <a:ext cx="8825658" cy="861420"/>
          </a:xfrm>
        </p:spPr>
        <p:txBody>
          <a:bodyPr anchor="t"/>
          <a:lstStyle>
            <a:lvl1pPr marL="0" indent="0" algn="l">
              <a:buNone/>
              <a:defRPr cap="all">
                <a:solidFill>
                  <a:schemeClr val="accent1">
                    <a:lumMod val="60000"/>
                    <a:lumOff val="40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73320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881444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4"/>
            <a:ext cx="8825657" cy="1915648"/>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6" y="4777381"/>
            <a:ext cx="8825658" cy="860400"/>
          </a:xfrm>
        </p:spPr>
        <p:txBody>
          <a:bodyPr anchor="t"/>
          <a:lstStyle>
            <a:lvl1pPr marL="0" indent="0" algn="l">
              <a:buNone/>
              <a:defRPr sz="2000" cap="all">
                <a:solidFill>
                  <a:schemeClr val="accent1">
                    <a:lumMod val="60000"/>
                    <a:lumOff val="40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796027F-7875-4030-9381-8BD8C4F21935}"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680923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3" y="2060576"/>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3"/>
            <a:ext cx="4396342"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31678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4" y="1905000"/>
            <a:ext cx="4396338" cy="576262"/>
          </a:xfrm>
        </p:spPr>
        <p:txBody>
          <a:bodyPr anchor="b">
            <a:noAutofit/>
          </a:bodyPr>
          <a:lstStyle>
            <a:lvl1pPr marL="0" indent="0">
              <a:buNone/>
              <a:defRPr sz="2400" b="0">
                <a:solidFill>
                  <a:schemeClr val="accent1">
                    <a:lumMod val="60000"/>
                    <a:lumOff val="40000"/>
                  </a:schemeClr>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de-DE"/>
              <a:t>Mastertextformat bearbeiten</a:t>
            </a:r>
          </a:p>
        </p:txBody>
      </p:sp>
      <p:sp>
        <p:nvSpPr>
          <p:cNvPr id="4" name="Content Placeholder 3"/>
          <p:cNvSpPr>
            <a:spLocks noGrp="1"/>
          </p:cNvSpPr>
          <p:nvPr>
            <p:ph sz="half" idx="2"/>
          </p:nvPr>
        </p:nvSpPr>
        <p:spPr>
          <a:xfrm>
            <a:off x="1103313" y="2514601"/>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accent1">
                    <a:lumMod val="60000"/>
                    <a:lumOff val="40000"/>
                  </a:schemeClr>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6" y="2514601"/>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2440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06056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46229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3"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5" y="3129281"/>
            <a:ext cx="3401062" cy="2895599"/>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sp>
        <p:nvSpPr>
          <p:cNvPr id="7" name="Date Placeholder 4"/>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68830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31A85-7B6F-4AFF-9D3C-4CD6EB5807D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AE2CBE2-383E-4B4C-8A28-D10CD7AC487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F5339B-9D13-4CC9-9583-5B979DD4E40B}"/>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5" name="Fußzeilenplatzhalter 4">
            <a:extLst>
              <a:ext uri="{FF2B5EF4-FFF2-40B4-BE49-F238E27FC236}">
                <a16:creationId xmlns:a16="http://schemas.microsoft.com/office/drawing/2014/main" id="{B6D578A7-BAAD-4D97-90A6-CF230152CBBA}"/>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11B5B9E-3B4A-4550-939F-A564E9F97C09}"/>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1172327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2" indent="0">
              <a:buNone/>
              <a:defRPr sz="1600"/>
            </a:lvl2pPr>
            <a:lvl3pPr marL="914364" indent="0">
              <a:buNone/>
              <a:defRPr sz="1600"/>
            </a:lvl3pPr>
            <a:lvl4pPr marL="1371545" indent="0">
              <a:buNone/>
              <a:defRPr sz="1600"/>
            </a:lvl4pPr>
            <a:lvl5pPr marL="1828727" indent="0">
              <a:buNone/>
              <a:defRPr sz="1600"/>
            </a:lvl5pPr>
            <a:lvl6pPr marL="2285909" indent="0">
              <a:buNone/>
              <a:defRPr sz="1600"/>
            </a:lvl6pPr>
            <a:lvl7pPr marL="2743091" indent="0">
              <a:buNone/>
              <a:defRPr sz="1600"/>
            </a:lvl7pPr>
            <a:lvl8pPr marL="3200272" indent="0">
              <a:buNone/>
              <a:defRPr sz="1600"/>
            </a:lvl8pPr>
            <a:lvl9pPr marL="3657454"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5" y="3657600"/>
            <a:ext cx="5084980" cy="1371600"/>
          </a:xfrm>
        </p:spPr>
        <p:txBody>
          <a:bodyPr>
            <a:normAutofit/>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191495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6" y="685801"/>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2" indent="0">
              <a:buNone/>
              <a:defRPr sz="1600"/>
            </a:lvl2pPr>
            <a:lvl3pPr marL="914364" indent="0">
              <a:buNone/>
              <a:defRPr sz="1600"/>
            </a:lvl3pPr>
            <a:lvl4pPr marL="1371545" indent="0">
              <a:buNone/>
              <a:defRPr sz="1600"/>
            </a:lvl4pPr>
            <a:lvl5pPr marL="1828727" indent="0">
              <a:buNone/>
              <a:defRPr sz="1600"/>
            </a:lvl5pPr>
            <a:lvl6pPr marL="2285909" indent="0">
              <a:buNone/>
              <a:defRPr sz="1600"/>
            </a:lvl6pPr>
            <a:lvl7pPr marL="2743091" indent="0">
              <a:buNone/>
              <a:defRPr sz="1600"/>
            </a:lvl7pPr>
            <a:lvl8pPr marL="3200272" indent="0">
              <a:buNone/>
              <a:defRPr sz="1600"/>
            </a:lvl8pPr>
            <a:lvl9pPr marL="3657454"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7" y="5367326"/>
            <a:ext cx="8825656" cy="493712"/>
          </a:xfrm>
        </p:spPr>
        <p:txBody>
          <a:bodyPr>
            <a:normAutofit/>
          </a:bodyPr>
          <a:lstStyle>
            <a:lvl1pPr marL="0" indent="0">
              <a:buNone/>
              <a:defRPr sz="12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997439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532430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1"/>
            <a:ext cx="7999315" cy="2323374"/>
          </a:xfrm>
        </p:spPr>
        <p:txBody>
          <a:bodyPr/>
          <a:lstStyle>
            <a:lvl1pPr>
              <a:defRPr sz="4800"/>
            </a:lvl1pPr>
          </a:lstStyle>
          <a:p>
            <a:r>
              <a:rPr lang="de-DE"/>
              <a:t>Mastertitelformat bearbeiten</a:t>
            </a:r>
            <a:endParaRPr lang="en-US" dirty="0"/>
          </a:p>
        </p:txBody>
      </p:sp>
      <p:sp>
        <p:nvSpPr>
          <p:cNvPr id="14" name="Text Placeholder 3"/>
          <p:cNvSpPr>
            <a:spLocks noGrp="1"/>
          </p:cNvSpPr>
          <p:nvPr>
            <p:ph type="body" sz="half" idx="13"/>
          </p:nvPr>
        </p:nvSpPr>
        <p:spPr>
          <a:xfrm>
            <a:off x="1930400" y="3771175"/>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sp>
        <p:nvSpPr>
          <p:cNvPr id="10" name="Text Placeholder 3"/>
          <p:cNvSpPr>
            <a:spLocks noGrp="1"/>
          </p:cNvSpPr>
          <p:nvPr>
            <p:ph type="body" sz="half" idx="2"/>
          </p:nvPr>
        </p:nvSpPr>
        <p:spPr>
          <a:xfrm>
            <a:off x="1154955" y="4350658"/>
            <a:ext cx="8825659" cy="1676400"/>
          </a:xfrm>
        </p:spPr>
        <p:txBody>
          <a:bodyPr anchor="ctr">
            <a:normAutofit/>
          </a:bodyPr>
          <a:lstStyle>
            <a:lvl1pPr marL="0" indent="0">
              <a:buNone/>
              <a:defRPr sz="18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sp>
        <p:nvSpPr>
          <p:cNvPr id="4" name="Date Placeholder 3"/>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
        <p:nvSpPr>
          <p:cNvPr id="12" name="TextBox 11"/>
          <p:cNvSpPr txBox="1"/>
          <p:nvPr/>
        </p:nvSpPr>
        <p:spPr>
          <a:xfrm>
            <a:off x="898295" y="971254"/>
            <a:ext cx="801912" cy="1969642"/>
          </a:xfrm>
          <a:prstGeom prst="rect">
            <a:avLst/>
          </a:prstGeom>
          <a:noFill/>
        </p:spPr>
        <p:txBody>
          <a:bodyPr wrap="square" rtlCol="0">
            <a:spAutoFit/>
          </a:bodyPr>
          <a:lstStyle/>
          <a:p>
            <a:pPr algn="r"/>
            <a:r>
              <a:rPr lang="en-US" sz="12199"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642"/>
          </a:xfrm>
          <a:prstGeom prst="rect">
            <a:avLst/>
          </a:prstGeom>
          <a:noFill/>
        </p:spPr>
        <p:txBody>
          <a:bodyPr wrap="square" rtlCol="0">
            <a:spAutoFit/>
          </a:bodyPr>
          <a:lstStyle/>
          <a:p>
            <a:pPr algn="r"/>
            <a:r>
              <a:rPr lang="en-US" sz="12199"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9367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59"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6" y="4777381"/>
            <a:ext cx="8825658" cy="860400"/>
          </a:xfrm>
        </p:spPr>
        <p:txBody>
          <a:bodyPr anchor="t"/>
          <a:lstStyle>
            <a:lvl1pPr marL="0" indent="0" algn="l">
              <a:buNone/>
              <a:defRPr sz="2000" cap="none">
                <a:solidFill>
                  <a:schemeClr val="accent1">
                    <a:lumMod val="60000"/>
                    <a:lumOff val="40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620592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1"/>
            <a:ext cx="2927350" cy="3589338"/>
          </a:xfrm>
        </p:spPr>
        <p:txBody>
          <a:bodyPr anchor="t">
            <a:normAutofit/>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2" cy="576262"/>
          </a:xfrm>
        </p:spPr>
        <p:txBody>
          <a:bodyPr anchor="b">
            <a:noAutofit/>
          </a:bodyPr>
          <a:lstStyle>
            <a:lvl1pPr marL="0" indent="0">
              <a:buNone/>
              <a:defRPr sz="2400" b="0">
                <a:solidFill>
                  <a:schemeClr val="accent1">
                    <a:lumMod val="60000"/>
                    <a:lumOff val="40000"/>
                  </a:schemeClr>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1"/>
            <a:ext cx="2946794" cy="3589338"/>
          </a:xfrm>
        </p:spPr>
        <p:txBody>
          <a:bodyPr anchor="t">
            <a:normAutofit/>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4" cy="576262"/>
          </a:xfrm>
        </p:spPr>
        <p:txBody>
          <a:bodyPr anchor="b">
            <a:noAutofit/>
          </a:bodyPr>
          <a:lstStyle>
            <a:lvl1pPr marL="0" indent="0">
              <a:buNone/>
              <a:defRPr sz="2400" b="0">
                <a:solidFill>
                  <a:schemeClr val="accent1">
                    <a:lumMod val="60000"/>
                    <a:lumOff val="40000"/>
                  </a:schemeClr>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1"/>
            <a:ext cx="2932114" cy="3589338"/>
          </a:xfrm>
        </p:spPr>
        <p:txBody>
          <a:bodyPr anchor="t">
            <a:normAutofit/>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1"/>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2133004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2" indent="0">
              <a:buNone/>
              <a:defRPr sz="1600"/>
            </a:lvl2pPr>
            <a:lvl3pPr marL="914364" indent="0">
              <a:buNone/>
              <a:defRPr sz="1600"/>
            </a:lvl3pPr>
            <a:lvl4pPr marL="1371545" indent="0">
              <a:buNone/>
              <a:defRPr sz="1600"/>
            </a:lvl4pPr>
            <a:lvl5pPr marL="1828727" indent="0">
              <a:buNone/>
              <a:defRPr sz="1600"/>
            </a:lvl5pPr>
            <a:lvl6pPr marL="2285909" indent="0">
              <a:buNone/>
              <a:defRPr sz="1600"/>
            </a:lvl6pPr>
            <a:lvl7pPr marL="2743091" indent="0">
              <a:buNone/>
              <a:defRPr sz="1600"/>
            </a:lvl7pPr>
            <a:lvl8pPr marL="3200272" indent="0">
              <a:buNone/>
              <a:defRPr sz="1600"/>
            </a:lvl8pPr>
            <a:lvl9pPr marL="3657454"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2" indent="0">
              <a:buNone/>
              <a:defRPr sz="1600"/>
            </a:lvl2pPr>
            <a:lvl3pPr marL="914364" indent="0">
              <a:buNone/>
              <a:defRPr sz="1600"/>
            </a:lvl3pPr>
            <a:lvl4pPr marL="1371545" indent="0">
              <a:buNone/>
              <a:defRPr sz="1600"/>
            </a:lvl4pPr>
            <a:lvl5pPr marL="1828727" indent="0">
              <a:buNone/>
              <a:defRPr sz="1600"/>
            </a:lvl5pPr>
            <a:lvl6pPr marL="2285909" indent="0">
              <a:buNone/>
              <a:defRPr sz="1600"/>
            </a:lvl6pPr>
            <a:lvl7pPr marL="2743091" indent="0">
              <a:buNone/>
              <a:defRPr sz="1600"/>
            </a:lvl7pPr>
            <a:lvl8pPr marL="3200272" indent="0">
              <a:buNone/>
              <a:defRPr sz="1600"/>
            </a:lvl8pPr>
            <a:lvl9pPr marL="3657454"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3" y="4827211"/>
            <a:ext cx="2934406" cy="659189"/>
          </a:xfrm>
        </p:spPr>
        <p:txBody>
          <a:bodyPr anchor="t">
            <a:normAutofit/>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4" cy="576262"/>
          </a:xfrm>
        </p:spPr>
        <p:txBody>
          <a:bodyPr anchor="b">
            <a:noAutofit/>
          </a:bodyPr>
          <a:lstStyle>
            <a:lvl1pPr marL="0" indent="0">
              <a:buNone/>
              <a:defRPr sz="2400" b="0">
                <a:solidFill>
                  <a:schemeClr val="accent1"/>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2" indent="0">
              <a:buNone/>
              <a:defRPr sz="1600"/>
            </a:lvl2pPr>
            <a:lvl3pPr marL="914364" indent="0">
              <a:buNone/>
              <a:defRPr sz="1600"/>
            </a:lvl3pPr>
            <a:lvl4pPr marL="1371545" indent="0">
              <a:buNone/>
              <a:defRPr sz="1600"/>
            </a:lvl4pPr>
            <a:lvl5pPr marL="1828727" indent="0">
              <a:buNone/>
              <a:defRPr sz="1600"/>
            </a:lvl5pPr>
            <a:lvl6pPr marL="2285909" indent="0">
              <a:buNone/>
              <a:defRPr sz="1600"/>
            </a:lvl6pPr>
            <a:lvl7pPr marL="2743091" indent="0">
              <a:buNone/>
              <a:defRPr sz="1600"/>
            </a:lvl7pPr>
            <a:lvl8pPr marL="3200272" indent="0">
              <a:buNone/>
              <a:defRPr sz="1600"/>
            </a:lvl8pPr>
            <a:lvl9pPr marL="3657454"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9"/>
            <a:ext cx="2935997" cy="659189"/>
          </a:xfrm>
        </p:spPr>
        <p:txBody>
          <a:bodyPr anchor="t">
            <a:normAutofit/>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1"/>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817129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1253931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5"/>
            <a:ext cx="7423150"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‹Nr.›</a:t>
            </a:fld>
            <a:endParaRPr lang="en-US" dirty="0"/>
          </a:p>
        </p:txBody>
      </p:sp>
    </p:spTree>
    <p:extLst>
      <p:ext uri="{BB962C8B-B14F-4D97-AF65-F5344CB8AC3E}">
        <p14:creationId xmlns:p14="http://schemas.microsoft.com/office/powerpoint/2010/main" val="310870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57F10-3EE7-43E7-8C91-7932A1A2551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B059C59-A4E3-4A75-A2AD-798F922B1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5B48E34-C434-41D6-A4A3-070A6F263390}"/>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5" name="Fußzeilenplatzhalter 4">
            <a:extLst>
              <a:ext uri="{FF2B5EF4-FFF2-40B4-BE49-F238E27FC236}">
                <a16:creationId xmlns:a16="http://schemas.microsoft.com/office/drawing/2014/main" id="{CB4A4CD3-3C2E-4565-AE6E-2F266AE369F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D1FE05C-16BF-4D19-9EBA-0FC4F62115D9}"/>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38886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202D1-AC76-4D46-B5D0-A7BCB0EAC9F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B2AC3BB-9BF4-4099-B3F7-4BDF48CC7C4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4B16DEA-92CF-4CE5-8B5E-069A3CC30A4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D0C0852-470F-4070-9B3E-DB82515F4BA5}"/>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6" name="Fußzeilenplatzhalter 5">
            <a:extLst>
              <a:ext uri="{FF2B5EF4-FFF2-40B4-BE49-F238E27FC236}">
                <a16:creationId xmlns:a16="http://schemas.microsoft.com/office/drawing/2014/main" id="{0DDD0D42-025E-40BD-A937-80D854C358D0}"/>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EDFA492D-F29C-438E-8C57-3641C4D706D9}"/>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45341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E4F86-E9FF-47BD-B041-444BF12CA09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58FA8B4-F19B-4BC6-9F45-FC5A1D51D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7B423F4-3D96-4350-AB87-B5A73F411C4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6B2222E-DA67-4D2C-8FB8-ECA808BB14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BADC26F-9845-416B-855A-53953EA93EB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42143AD-EE07-4EF7-8269-47A7BBFE8D94}"/>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8" name="Fußzeilenplatzhalter 7">
            <a:extLst>
              <a:ext uri="{FF2B5EF4-FFF2-40B4-BE49-F238E27FC236}">
                <a16:creationId xmlns:a16="http://schemas.microsoft.com/office/drawing/2014/main" id="{12F87CD3-EE59-4614-8E47-A4BA87628693}"/>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2A133813-5880-4EAD-A9E2-36BBC75D5AFB}"/>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370528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6819E-444D-4DFA-8F8F-0D7CACB619F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94BB242-9388-4D46-B69C-93BADDEA8A13}"/>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4" name="Fußzeilenplatzhalter 3">
            <a:extLst>
              <a:ext uri="{FF2B5EF4-FFF2-40B4-BE49-F238E27FC236}">
                <a16:creationId xmlns:a16="http://schemas.microsoft.com/office/drawing/2014/main" id="{36037AD2-6AF2-4D50-B420-2B70A37A9608}"/>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9CF05E46-29E0-409C-98A9-FD5770145F03}"/>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3413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91A3AC0-970E-4E6C-A8ED-BFDCB146D730}"/>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3" name="Fußzeilenplatzhalter 2">
            <a:extLst>
              <a:ext uri="{FF2B5EF4-FFF2-40B4-BE49-F238E27FC236}">
                <a16:creationId xmlns:a16="http://schemas.microsoft.com/office/drawing/2014/main" id="{9164B221-60BF-47E7-8EED-65F565C8B3F1}"/>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4F094900-CD1B-4907-9A25-B950650801B4}"/>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231939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2C47C-97DD-442B-9F7C-B8349D035F9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0C84B60-CD60-445F-91E7-6AE417B0E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51ACF2B-ABAB-46D8-A675-AEC417221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074C544-9DCD-4176-A971-BB1DF31F111D}"/>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6" name="Fußzeilenplatzhalter 5">
            <a:extLst>
              <a:ext uri="{FF2B5EF4-FFF2-40B4-BE49-F238E27FC236}">
                <a16:creationId xmlns:a16="http://schemas.microsoft.com/office/drawing/2014/main" id="{CD2FC4FC-BD04-40D4-BE23-B75031921C56}"/>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55FB3E83-70A1-4285-8DCE-B1B8027DC6CC}"/>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238870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A6C71-8644-4D35-A0A5-359A3B01AD1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697F976-A8DF-4F9B-AFB8-5CF83BE62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ABC0C5EC-DA16-4ABD-8656-7C567958D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324B252-F6F9-47D6-A8C9-C56799755E2F}"/>
              </a:ext>
            </a:extLst>
          </p:cNvPr>
          <p:cNvSpPr>
            <a:spLocks noGrp="1"/>
          </p:cNvSpPr>
          <p:nvPr>
            <p:ph type="dt" sz="half" idx="10"/>
          </p:nvPr>
        </p:nvSpPr>
        <p:spPr/>
        <p:txBody>
          <a:bodyPr/>
          <a:lstStyle/>
          <a:p>
            <a:fld id="{5140A2BC-D5C7-4106-BEFD-03B458D1551E}" type="datetimeFigureOut">
              <a:rPr lang="de-DE" smtClean="0"/>
              <a:t>09.10.2023</a:t>
            </a:fld>
            <a:endParaRPr lang="de-DE" dirty="0"/>
          </a:p>
        </p:txBody>
      </p:sp>
      <p:sp>
        <p:nvSpPr>
          <p:cNvPr id="6" name="Fußzeilenplatzhalter 5">
            <a:extLst>
              <a:ext uri="{FF2B5EF4-FFF2-40B4-BE49-F238E27FC236}">
                <a16:creationId xmlns:a16="http://schemas.microsoft.com/office/drawing/2014/main" id="{678B742B-DD0B-405F-BEC5-46D645FBC6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4FC2599-5F7E-4EF4-917E-B8466E4FFCBA}"/>
              </a:ext>
            </a:extLst>
          </p:cNvPr>
          <p:cNvSpPr>
            <a:spLocks noGrp="1"/>
          </p:cNvSpPr>
          <p:nvPr>
            <p:ph type="sldNum" sz="quarter" idx="12"/>
          </p:nvPr>
        </p:nvSpPr>
        <p:spPr/>
        <p:txBody>
          <a:bodyPr/>
          <a:lstStyle/>
          <a:p>
            <a:fld id="{A7213C69-AC9E-45A7-9B7C-D9AB861C2F39}" type="slidenum">
              <a:rPr lang="de-DE" smtClean="0"/>
              <a:t>‹Nr.›</a:t>
            </a:fld>
            <a:endParaRPr lang="de-DE" dirty="0"/>
          </a:p>
        </p:txBody>
      </p:sp>
    </p:spTree>
    <p:extLst>
      <p:ext uri="{BB962C8B-B14F-4D97-AF65-F5344CB8AC3E}">
        <p14:creationId xmlns:p14="http://schemas.microsoft.com/office/powerpoint/2010/main" val="69486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8622EA5-8FD1-475E-A891-D877B6027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072D62B-C14B-475C-86B1-EFA9F3C3A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59966BF-2C7C-471D-97E7-FC6A8F5EF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0A2BC-D5C7-4106-BEFD-03B458D1551E}" type="datetimeFigureOut">
              <a:rPr lang="de-DE" smtClean="0"/>
              <a:t>09.10.2023</a:t>
            </a:fld>
            <a:endParaRPr lang="de-DE" dirty="0"/>
          </a:p>
        </p:txBody>
      </p:sp>
      <p:sp>
        <p:nvSpPr>
          <p:cNvPr id="5" name="Fußzeilenplatzhalter 4">
            <a:extLst>
              <a:ext uri="{FF2B5EF4-FFF2-40B4-BE49-F238E27FC236}">
                <a16:creationId xmlns:a16="http://schemas.microsoft.com/office/drawing/2014/main" id="{2A92F5D8-860E-4364-8ADF-4B059159F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F77A87A8-8EB7-463A-B55A-A5CFA0611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13C69-AC9E-45A7-9B7C-D9AB861C2F39}" type="slidenum">
              <a:rPr lang="de-DE" smtClean="0"/>
              <a:t>‹Nr.›</a:t>
            </a:fld>
            <a:endParaRPr lang="de-DE" dirty="0"/>
          </a:p>
        </p:txBody>
      </p:sp>
    </p:spTree>
    <p:extLst>
      <p:ext uri="{BB962C8B-B14F-4D97-AF65-F5344CB8AC3E}">
        <p14:creationId xmlns:p14="http://schemas.microsoft.com/office/powerpoint/2010/main" val="180023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6"/>
            <a:ext cx="4035670" cy="418831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0"/>
            <a:ext cx="1603387" cy="1141408"/>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3"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3" y="2052919"/>
            <a:ext cx="8946541" cy="419548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40" y="1790702"/>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10/9/2023</a:t>
            </a:fld>
            <a:endParaRPr lang="en-US" dirty="0"/>
          </a:p>
        </p:txBody>
      </p:sp>
      <p:sp>
        <p:nvSpPr>
          <p:cNvPr id="5" name="Footer Placeholder 4"/>
          <p:cNvSpPr>
            <a:spLocks noGrp="1"/>
          </p:cNvSpPr>
          <p:nvPr>
            <p:ph type="ftr" sz="quarter" idx="3"/>
          </p:nvPr>
        </p:nvSpPr>
        <p:spPr>
          <a:xfrm rot="5400000">
            <a:off x="8951574" y="3225298"/>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1" y="295730"/>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‹Nr.›</a:t>
            </a:fld>
            <a:endParaRPr lang="en-US" dirty="0"/>
          </a:p>
        </p:txBody>
      </p:sp>
    </p:spTree>
    <p:extLst>
      <p:ext uri="{BB962C8B-B14F-4D97-AF65-F5344CB8AC3E}">
        <p14:creationId xmlns:p14="http://schemas.microsoft.com/office/powerpoint/2010/main" val="24903244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182"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7" indent="-342887" algn="l" defTabSz="457182"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20" indent="-285738" algn="l" defTabSz="457182"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2954" indent="-228590" algn="l" defTabSz="457182"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136" indent="-228590" algn="l" defTabSz="457182"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317" indent="-228590" algn="l" defTabSz="457182"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499" indent="-228590" algn="l" defTabSz="457182"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681" indent="-228590" algn="l" defTabSz="457182"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8863" indent="-228590" algn="l" defTabSz="457182"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044" indent="-228590" algn="l" defTabSz="457182"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28.emf"/><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9.png"/><Relationship Id="rId4"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18" name="Textfeld 17"/>
          <p:cNvSpPr txBox="1"/>
          <p:nvPr/>
        </p:nvSpPr>
        <p:spPr>
          <a:xfrm>
            <a:off x="474453" y="431320"/>
            <a:ext cx="7402989" cy="646331"/>
          </a:xfrm>
          <a:prstGeom prst="rect">
            <a:avLst/>
          </a:prstGeom>
          <a:noFill/>
        </p:spPr>
        <p:txBody>
          <a:bodyPr wrap="none" rtlCol="0">
            <a:spAutoFit/>
          </a:bodyPr>
          <a:lstStyle/>
          <a:p>
            <a:r>
              <a:rPr lang="de-DE" dirty="0" smtClean="0">
                <a:solidFill>
                  <a:schemeClr val="bg1"/>
                </a:solidFill>
                <a:latin typeface="Consolas" panose="020B0609020204030204" pitchFamily="49" charset="0"/>
              </a:rPr>
              <a:t>Hinweis: Alle Folien stehen unter der CC-BY-SA 4.0 Lizenz</a:t>
            </a:r>
          </a:p>
          <a:p>
            <a:endParaRPr lang="de-DE" dirty="0">
              <a:solidFill>
                <a:schemeClr val="bg1"/>
              </a:solidFill>
              <a:latin typeface="Consolas" panose="020B0609020204030204" pitchFamily="49" charset="0"/>
            </a:endParaRPr>
          </a:p>
        </p:txBody>
      </p:sp>
      <p:pic>
        <p:nvPicPr>
          <p:cNvPr id="27" name="Grafik 26"/>
          <p:cNvPicPr>
            <a:picLocks noChangeAspect="1"/>
          </p:cNvPicPr>
          <p:nvPr/>
        </p:nvPicPr>
        <p:blipFill>
          <a:blip r:embed="rId3"/>
          <a:stretch>
            <a:fillRect/>
          </a:stretch>
        </p:blipFill>
        <p:spPr>
          <a:xfrm>
            <a:off x="474453" y="882307"/>
            <a:ext cx="5761219" cy="4023709"/>
          </a:xfrm>
          <a:prstGeom prst="rect">
            <a:avLst/>
          </a:prstGeom>
        </p:spPr>
      </p:pic>
      <p:sp>
        <p:nvSpPr>
          <p:cNvPr id="28" name="Textfeld 27"/>
          <p:cNvSpPr txBox="1"/>
          <p:nvPr/>
        </p:nvSpPr>
        <p:spPr>
          <a:xfrm>
            <a:off x="474452" y="5112588"/>
            <a:ext cx="10719601" cy="1015663"/>
          </a:xfrm>
          <a:prstGeom prst="rect">
            <a:avLst/>
          </a:prstGeom>
          <a:noFill/>
        </p:spPr>
        <p:txBody>
          <a:bodyPr wrap="none" rtlCol="0">
            <a:spAutoFit/>
          </a:bodyPr>
          <a:lstStyle/>
          <a:p>
            <a:r>
              <a:rPr lang="de-DE" sz="2400" dirty="0" smtClean="0">
                <a:solidFill>
                  <a:srgbClr val="FFFF00"/>
                </a:solidFill>
                <a:latin typeface="Consolas" panose="020B0609020204030204" pitchFamily="49" charset="0"/>
              </a:rPr>
              <a:t>&gt;&gt;&gt; Einige der Folien enthalten Verweise auf andere Folien &lt;&lt;&lt;</a:t>
            </a:r>
          </a:p>
          <a:p>
            <a:r>
              <a:rPr lang="de-DE" dirty="0" smtClean="0">
                <a:solidFill>
                  <a:schemeClr val="bg1"/>
                </a:solidFill>
                <a:latin typeface="Consolas" panose="020B0609020204030204" pitchFamily="49" charset="0"/>
              </a:rPr>
              <a:t>Wenn Folien gelöscht oder hinzugefügt werden, bitte PPP nach „</a:t>
            </a:r>
            <a:r>
              <a:rPr lang="de-DE" dirty="0" err="1" smtClean="0">
                <a:solidFill>
                  <a:schemeClr val="bg1"/>
                </a:solidFill>
                <a:latin typeface="Consolas" panose="020B0609020204030204" pitchFamily="49" charset="0"/>
              </a:rPr>
              <a:t>Folie“durchsuchen</a:t>
            </a:r>
            <a:endParaRPr lang="de-DE" dirty="0" smtClean="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und ggf. die Referenzen ändern.</a:t>
            </a:r>
            <a:endParaRPr lang="de-DE" dirty="0">
              <a:solidFill>
                <a:schemeClr val="bg1"/>
              </a:solidFill>
              <a:latin typeface="Consolas" panose="020B0609020204030204" pitchFamily="49" charset="0"/>
            </a:endParaRPr>
          </a:p>
        </p:txBody>
      </p:sp>
    </p:spTree>
    <p:extLst>
      <p:ext uri="{BB962C8B-B14F-4D97-AF65-F5344CB8AC3E}">
        <p14:creationId xmlns:p14="http://schemas.microsoft.com/office/powerpoint/2010/main" val="413654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feld 11"/>
          <p:cNvSpPr txBox="1"/>
          <p:nvPr/>
        </p:nvSpPr>
        <p:spPr>
          <a:xfrm>
            <a:off x="1565992" y="2372798"/>
            <a:ext cx="941283" cy="923330"/>
          </a:xfrm>
          <a:prstGeom prst="rect">
            <a:avLst/>
          </a:prstGeom>
          <a:noFill/>
        </p:spPr>
        <p:txBody>
          <a:bodyPr wrap="none" rtlCol="0">
            <a:spAutoFit/>
          </a:bodyPr>
          <a:lstStyle/>
          <a:p>
            <a:r>
              <a:rPr lang="de-DE" dirty="0" smtClean="0">
                <a:solidFill>
                  <a:schemeClr val="bg1"/>
                </a:solidFill>
              </a:rPr>
              <a:t>Aba</a:t>
            </a:r>
            <a:br>
              <a:rPr lang="de-DE" dirty="0" smtClean="0">
                <a:solidFill>
                  <a:schemeClr val="bg1"/>
                </a:solidFill>
              </a:rPr>
            </a:br>
            <a:r>
              <a:rPr lang="de-DE" dirty="0" err="1" smtClean="0">
                <a:solidFill>
                  <a:schemeClr val="bg1"/>
                </a:solidFill>
              </a:rPr>
              <a:t>cdcdcdc</a:t>
            </a:r>
            <a:endParaRPr lang="de-DE" dirty="0" smtClean="0">
              <a:solidFill>
                <a:schemeClr val="bg1"/>
              </a:solidFill>
            </a:endParaRPr>
          </a:p>
          <a:p>
            <a:r>
              <a:rPr lang="de-DE" dirty="0" smtClean="0">
                <a:solidFill>
                  <a:schemeClr val="bg1"/>
                </a:solidFill>
              </a:rPr>
              <a:t>…</a:t>
            </a:r>
            <a:endParaRPr lang="de-DE" dirty="0">
              <a:solidFill>
                <a:schemeClr val="bg1"/>
              </a:solidFill>
            </a:endParaRPr>
          </a:p>
        </p:txBody>
      </p:sp>
      <p:sp>
        <p:nvSpPr>
          <p:cNvPr id="5" name="Gefaltete Ecke 4"/>
          <p:cNvSpPr/>
          <p:nvPr/>
        </p:nvSpPr>
        <p:spPr>
          <a:xfrm>
            <a:off x="659219" y="1928038"/>
            <a:ext cx="786809" cy="1127051"/>
          </a:xfrm>
          <a:prstGeom prst="foldedCorne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lussdiagramm: Mehrere Dokumente 5"/>
          <p:cNvSpPr/>
          <p:nvPr/>
        </p:nvSpPr>
        <p:spPr>
          <a:xfrm>
            <a:off x="1538177" y="2048540"/>
            <a:ext cx="1077433" cy="1467293"/>
          </a:xfrm>
          <a:prstGeom prst="flowChartMultidocumen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Vertikales Scrollen 6"/>
          <p:cNvSpPr/>
          <p:nvPr/>
        </p:nvSpPr>
        <p:spPr>
          <a:xfrm>
            <a:off x="659219" y="3338624"/>
            <a:ext cx="645042" cy="843516"/>
          </a:xfrm>
          <a:prstGeom prst="verticalScroll">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teraktive Schaltfläche: Sound 7">
            <a:hlinkClick r:id="" action="ppaction://noaction" highlightClick="1">
              <a:snd r:embed="rId2" name="applause.wav"/>
            </a:hlinkClick>
          </p:cNvPr>
          <p:cNvSpPr/>
          <p:nvPr/>
        </p:nvSpPr>
        <p:spPr>
          <a:xfrm>
            <a:off x="1446028" y="3760382"/>
            <a:ext cx="765544" cy="762000"/>
          </a:xfrm>
          <a:prstGeom prst="actionButtonSound">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701211" y="2022741"/>
            <a:ext cx="603050" cy="923330"/>
          </a:xfrm>
          <a:prstGeom prst="rect">
            <a:avLst/>
          </a:prstGeom>
          <a:noFill/>
        </p:spPr>
        <p:txBody>
          <a:bodyPr wrap="none" rtlCol="0">
            <a:spAutoFit/>
          </a:bodyPr>
          <a:lstStyle/>
          <a:p>
            <a:r>
              <a:rPr lang="de-DE" dirty="0" err="1" smtClean="0">
                <a:solidFill>
                  <a:schemeClr val="bg1"/>
                </a:solidFill>
              </a:rPr>
              <a:t>Xxxx</a:t>
            </a:r>
            <a:r>
              <a:rPr lang="de-DE" dirty="0" smtClean="0">
                <a:solidFill>
                  <a:schemeClr val="bg1"/>
                </a:solidFill>
              </a:rPr>
              <a:t/>
            </a:r>
            <a:br>
              <a:rPr lang="de-DE" dirty="0" smtClean="0">
                <a:solidFill>
                  <a:schemeClr val="bg1"/>
                </a:solidFill>
              </a:rPr>
            </a:br>
            <a:r>
              <a:rPr lang="de-DE" dirty="0" err="1" smtClean="0">
                <a:solidFill>
                  <a:schemeClr val="bg1"/>
                </a:solidFill>
              </a:rPr>
              <a:t>yy</a:t>
            </a:r>
            <a:endParaRPr lang="de-DE" dirty="0" smtClean="0">
              <a:solidFill>
                <a:schemeClr val="bg1"/>
              </a:solidFill>
            </a:endParaRPr>
          </a:p>
          <a:p>
            <a:r>
              <a:rPr lang="de-DE" dirty="0" err="1" smtClean="0">
                <a:solidFill>
                  <a:schemeClr val="bg1"/>
                </a:solidFill>
              </a:rPr>
              <a:t>zzzz</a:t>
            </a:r>
            <a:endParaRPr lang="de-DE" dirty="0">
              <a:solidFill>
                <a:schemeClr val="bg1"/>
              </a:solidFill>
            </a:endParaRPr>
          </a:p>
        </p:txBody>
      </p:sp>
      <p:sp>
        <p:nvSpPr>
          <p:cNvPr id="10" name="Textfeld 9"/>
          <p:cNvSpPr txBox="1"/>
          <p:nvPr/>
        </p:nvSpPr>
        <p:spPr>
          <a:xfrm>
            <a:off x="701211" y="3494566"/>
            <a:ext cx="537327" cy="646331"/>
          </a:xfrm>
          <a:prstGeom prst="rect">
            <a:avLst/>
          </a:prstGeom>
          <a:noFill/>
        </p:spPr>
        <p:txBody>
          <a:bodyPr wrap="none" rtlCol="0">
            <a:spAutoFit/>
          </a:bodyPr>
          <a:lstStyle/>
          <a:p>
            <a:r>
              <a:rPr lang="de-DE" dirty="0" smtClean="0">
                <a:solidFill>
                  <a:schemeClr val="bg1"/>
                </a:solidFill>
              </a:rPr>
              <a:t>Abc</a:t>
            </a:r>
            <a:br>
              <a:rPr lang="de-DE" dirty="0" smtClean="0">
                <a:solidFill>
                  <a:schemeClr val="bg1"/>
                </a:solidFill>
              </a:rPr>
            </a:br>
            <a:r>
              <a:rPr lang="de-DE" dirty="0" err="1" smtClean="0">
                <a:solidFill>
                  <a:schemeClr val="bg1"/>
                </a:solidFill>
              </a:rPr>
              <a:t>xyz</a:t>
            </a:r>
            <a:endParaRPr lang="de-DE" dirty="0" smtClean="0">
              <a:solidFill>
                <a:schemeClr val="bg1"/>
              </a:solidFill>
            </a:endParaRPr>
          </a:p>
        </p:txBody>
      </p:sp>
      <p:sp>
        <p:nvSpPr>
          <p:cNvPr id="11" name="Smiley 10"/>
          <p:cNvSpPr/>
          <p:nvPr/>
        </p:nvSpPr>
        <p:spPr>
          <a:xfrm>
            <a:off x="2147777" y="2372798"/>
            <a:ext cx="248093" cy="237529"/>
          </a:xfrm>
          <a:prstGeom prst="smileyFac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p:cNvGrpSpPr/>
          <p:nvPr/>
        </p:nvGrpSpPr>
        <p:grpSpPr>
          <a:xfrm>
            <a:off x="347330" y="1403497"/>
            <a:ext cx="2509284" cy="4260111"/>
            <a:chOff x="347330" y="1403497"/>
            <a:chExt cx="2509284" cy="4260111"/>
          </a:xfrm>
        </p:grpSpPr>
        <p:sp>
          <p:nvSpPr>
            <p:cNvPr id="13" name="Rechteck 12"/>
            <p:cNvSpPr/>
            <p:nvPr/>
          </p:nvSpPr>
          <p:spPr>
            <a:xfrm>
              <a:off x="347330" y="1403497"/>
              <a:ext cx="2509284" cy="426011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76325" y="5164119"/>
              <a:ext cx="1830950"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Originaldaten</a:t>
              </a:r>
              <a:endParaRPr lang="de-DE" dirty="0">
                <a:solidFill>
                  <a:schemeClr val="bg1"/>
                </a:solidFill>
                <a:latin typeface="Consolas" panose="020B0609020204030204" pitchFamily="49" charset="0"/>
              </a:endParaRPr>
            </a:p>
          </p:txBody>
        </p:sp>
      </p:grpSp>
      <p:sp>
        <p:nvSpPr>
          <p:cNvPr id="16" name="Textfeld 15"/>
          <p:cNvSpPr txBox="1"/>
          <p:nvPr/>
        </p:nvSpPr>
        <p:spPr>
          <a:xfrm>
            <a:off x="686497" y="5933753"/>
            <a:ext cx="9302547" cy="369332"/>
          </a:xfrm>
          <a:prstGeom prst="rect">
            <a:avLst/>
          </a:prstGeom>
          <a:noFill/>
        </p:spPr>
        <p:txBody>
          <a:bodyPr wrap="none" rtlCol="0">
            <a:spAutoFit/>
          </a:bodyPr>
          <a:lstStyle/>
          <a:p>
            <a:r>
              <a:rPr lang="de-DE" dirty="0" smtClean="0">
                <a:solidFill>
                  <a:srgbClr val="FFFF00"/>
                </a:solidFill>
                <a:latin typeface="Consolas" panose="020B0609020204030204" pitchFamily="49" charset="0"/>
              </a:rPr>
              <a:t>Layout</a:t>
            </a:r>
            <a:r>
              <a:rPr lang="de-DE" dirty="0" smtClean="0">
                <a:solidFill>
                  <a:schemeClr val="bg1"/>
                </a:solidFill>
                <a:latin typeface="Consolas" panose="020B0609020204030204" pitchFamily="49" charset="0"/>
              </a:rPr>
              <a:t> (Formatierung, Farbe, etc.), </a:t>
            </a:r>
            <a:r>
              <a:rPr lang="de-DE" dirty="0" smtClean="0">
                <a:solidFill>
                  <a:srgbClr val="FFFF00"/>
                </a:solidFill>
                <a:latin typeface="Consolas" panose="020B0609020204030204" pitchFamily="49" charset="0"/>
              </a:rPr>
              <a:t>Bilder</a:t>
            </a:r>
            <a:r>
              <a:rPr lang="de-DE" dirty="0" smtClean="0">
                <a:solidFill>
                  <a:schemeClr val="bg1"/>
                </a:solidFill>
                <a:latin typeface="Consolas" panose="020B0609020204030204" pitchFamily="49" charset="0"/>
              </a:rPr>
              <a:t> und </a:t>
            </a:r>
            <a:r>
              <a:rPr lang="de-DE" dirty="0" smtClean="0">
                <a:solidFill>
                  <a:srgbClr val="FFFF00"/>
                </a:solidFill>
                <a:latin typeface="Consolas" panose="020B0609020204030204" pitchFamily="49" charset="0"/>
              </a:rPr>
              <a:t>andere Elemente entfernen</a:t>
            </a:r>
            <a:endParaRPr lang="de-DE" dirty="0">
              <a:solidFill>
                <a:srgbClr val="FFFF00"/>
              </a:solidFill>
              <a:latin typeface="Consolas" panose="020B0609020204030204" pitchFamily="49" charset="0"/>
            </a:endParaRPr>
          </a:p>
        </p:txBody>
      </p:sp>
      <p:sp>
        <p:nvSpPr>
          <p:cNvPr id="19" name="Titel 2">
            <a:extLst>
              <a:ext uri="{FF2B5EF4-FFF2-40B4-BE49-F238E27FC236}">
                <a16:creationId xmlns:a16="http://schemas.microsoft.com/office/drawing/2014/main" id="{FDE69C28-89C0-435F-B7E3-1CDBD528F966}"/>
              </a:ext>
            </a:extLst>
          </p:cNvPr>
          <p:cNvSpPr txBox="1">
            <a:spLocks/>
          </p:cNvSpPr>
          <p:nvPr/>
        </p:nvSpPr>
        <p:spPr>
          <a:xfrm>
            <a:off x="95250" y="1"/>
            <a:ext cx="12001500" cy="1757464"/>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sz="8800" dirty="0" smtClean="0">
                <a:solidFill>
                  <a:prstClr val="white"/>
                </a:solidFill>
                <a:latin typeface="Consolas" panose="020B0609020204030204" pitchFamily="49" charset="0"/>
              </a:rPr>
              <a:t>Was k</a:t>
            </a:r>
            <a:r>
              <a:rPr kumimoji="0" lang="de-DE" sz="8800" b="0" i="0" u="none" strike="noStrike" kern="1200" cap="none" spc="0" normalizeH="0" baseline="0" noProof="0" dirty="0" err="1" smtClean="0">
                <a:ln>
                  <a:noFill/>
                </a:ln>
                <a:solidFill>
                  <a:prstClr val="white"/>
                </a:solidFill>
                <a:effectLst/>
                <a:uLnTx/>
                <a:uFillTx/>
                <a:latin typeface="Consolas" panose="020B0609020204030204" pitchFamily="49" charset="0"/>
                <a:ea typeface="+mj-ea"/>
                <a:cs typeface="+mj-cs"/>
              </a:rPr>
              <a:t>ommt</a:t>
            </a:r>
            <a:r>
              <a:rPr kumimoji="0" lang="de-DE" sz="8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in ein Korpus?</a:t>
            </a:r>
            <a: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b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b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endParaRPr>
          </a:p>
        </p:txBody>
      </p:sp>
    </p:spTree>
    <p:extLst>
      <p:ext uri="{BB962C8B-B14F-4D97-AF65-F5344CB8AC3E}">
        <p14:creationId xmlns:p14="http://schemas.microsoft.com/office/powerpoint/2010/main" val="2681094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Gefaltete Ecke 4"/>
          <p:cNvSpPr/>
          <p:nvPr/>
        </p:nvSpPr>
        <p:spPr>
          <a:xfrm>
            <a:off x="659219" y="1928038"/>
            <a:ext cx="786809" cy="1127051"/>
          </a:xfrm>
          <a:prstGeom prst="foldedCorne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lussdiagramm: Mehrere Dokumente 5"/>
          <p:cNvSpPr/>
          <p:nvPr/>
        </p:nvSpPr>
        <p:spPr>
          <a:xfrm>
            <a:off x="1538177" y="2048540"/>
            <a:ext cx="1077433" cy="1467293"/>
          </a:xfrm>
          <a:prstGeom prst="flowChartMultidocumen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Vertikales Scrollen 6"/>
          <p:cNvSpPr/>
          <p:nvPr/>
        </p:nvSpPr>
        <p:spPr>
          <a:xfrm>
            <a:off x="659219" y="3338624"/>
            <a:ext cx="645042" cy="843516"/>
          </a:xfrm>
          <a:prstGeom prst="verticalScroll">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8" name="Interaktive Schaltfläche: Sound 7">
            <a:hlinkClick r:id="" action="ppaction://noaction" highlightClick="1">
              <a:snd r:embed="rId2" name="applause.wav"/>
            </a:hlinkClick>
          </p:cNvPr>
          <p:cNvSpPr/>
          <p:nvPr/>
        </p:nvSpPr>
        <p:spPr>
          <a:xfrm>
            <a:off x="1446028" y="3760382"/>
            <a:ext cx="765544" cy="762000"/>
          </a:xfrm>
          <a:prstGeom prst="actionButtonSound">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701211" y="2022741"/>
            <a:ext cx="603050" cy="923330"/>
          </a:xfrm>
          <a:prstGeom prst="rect">
            <a:avLst/>
          </a:prstGeom>
          <a:noFill/>
        </p:spPr>
        <p:txBody>
          <a:bodyPr wrap="none" rtlCol="0">
            <a:spAutoFit/>
          </a:bodyPr>
          <a:lstStyle/>
          <a:p>
            <a:r>
              <a:rPr lang="de-DE" dirty="0" err="1" smtClean="0">
                <a:solidFill>
                  <a:schemeClr val="bg1"/>
                </a:solidFill>
              </a:rPr>
              <a:t>Xxxx</a:t>
            </a:r>
            <a:r>
              <a:rPr lang="de-DE" dirty="0" smtClean="0">
                <a:solidFill>
                  <a:schemeClr val="bg1"/>
                </a:solidFill>
              </a:rPr>
              <a:t/>
            </a:r>
            <a:br>
              <a:rPr lang="de-DE" dirty="0" smtClean="0">
                <a:solidFill>
                  <a:schemeClr val="bg1"/>
                </a:solidFill>
              </a:rPr>
            </a:br>
            <a:r>
              <a:rPr lang="de-DE" dirty="0" err="1" smtClean="0">
                <a:solidFill>
                  <a:schemeClr val="bg1"/>
                </a:solidFill>
              </a:rPr>
              <a:t>yy</a:t>
            </a:r>
            <a:endParaRPr lang="de-DE" dirty="0" smtClean="0">
              <a:solidFill>
                <a:schemeClr val="bg1"/>
              </a:solidFill>
            </a:endParaRPr>
          </a:p>
          <a:p>
            <a:r>
              <a:rPr lang="de-DE" dirty="0" err="1" smtClean="0">
                <a:solidFill>
                  <a:schemeClr val="bg1"/>
                </a:solidFill>
              </a:rPr>
              <a:t>zzzz</a:t>
            </a:r>
            <a:endParaRPr lang="de-DE" dirty="0">
              <a:solidFill>
                <a:schemeClr val="bg1"/>
              </a:solidFill>
            </a:endParaRPr>
          </a:p>
        </p:txBody>
      </p:sp>
      <p:sp>
        <p:nvSpPr>
          <p:cNvPr id="10" name="Textfeld 9"/>
          <p:cNvSpPr txBox="1"/>
          <p:nvPr/>
        </p:nvSpPr>
        <p:spPr>
          <a:xfrm>
            <a:off x="701211" y="3494566"/>
            <a:ext cx="537327" cy="646331"/>
          </a:xfrm>
          <a:prstGeom prst="rect">
            <a:avLst/>
          </a:prstGeom>
          <a:noFill/>
        </p:spPr>
        <p:txBody>
          <a:bodyPr wrap="none" rtlCol="0">
            <a:spAutoFit/>
          </a:bodyPr>
          <a:lstStyle/>
          <a:p>
            <a:r>
              <a:rPr lang="de-DE" dirty="0" smtClean="0">
                <a:solidFill>
                  <a:srgbClr val="FFFF00"/>
                </a:solidFill>
              </a:rPr>
              <a:t>Abc</a:t>
            </a:r>
            <a:br>
              <a:rPr lang="de-DE" dirty="0" smtClean="0">
                <a:solidFill>
                  <a:srgbClr val="FFFF00"/>
                </a:solidFill>
              </a:rPr>
            </a:br>
            <a:r>
              <a:rPr lang="de-DE" dirty="0" err="1" smtClean="0">
                <a:solidFill>
                  <a:srgbClr val="FFFF00"/>
                </a:solidFill>
              </a:rPr>
              <a:t>xyz</a:t>
            </a:r>
            <a:endParaRPr lang="de-DE" dirty="0" smtClean="0">
              <a:solidFill>
                <a:srgbClr val="FFFF00"/>
              </a:solidFill>
            </a:endParaRPr>
          </a:p>
        </p:txBody>
      </p:sp>
      <p:sp>
        <p:nvSpPr>
          <p:cNvPr id="11" name="Smiley 10"/>
          <p:cNvSpPr/>
          <p:nvPr/>
        </p:nvSpPr>
        <p:spPr>
          <a:xfrm>
            <a:off x="2147777" y="2372798"/>
            <a:ext cx="248093" cy="237529"/>
          </a:xfrm>
          <a:prstGeom prst="smileyFac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565992" y="2372798"/>
            <a:ext cx="941283" cy="923330"/>
          </a:xfrm>
          <a:prstGeom prst="rect">
            <a:avLst/>
          </a:prstGeom>
          <a:noFill/>
        </p:spPr>
        <p:txBody>
          <a:bodyPr wrap="none" rtlCol="0">
            <a:spAutoFit/>
          </a:bodyPr>
          <a:lstStyle/>
          <a:p>
            <a:r>
              <a:rPr lang="de-DE" dirty="0" smtClean="0">
                <a:solidFill>
                  <a:schemeClr val="bg1"/>
                </a:solidFill>
              </a:rPr>
              <a:t>Aba</a:t>
            </a:r>
            <a:br>
              <a:rPr lang="de-DE" dirty="0" smtClean="0">
                <a:solidFill>
                  <a:schemeClr val="bg1"/>
                </a:solidFill>
              </a:rPr>
            </a:br>
            <a:r>
              <a:rPr lang="de-DE" dirty="0" err="1" smtClean="0">
                <a:solidFill>
                  <a:schemeClr val="bg1"/>
                </a:solidFill>
              </a:rPr>
              <a:t>cdcdcdc</a:t>
            </a:r>
            <a:endParaRPr lang="de-DE" dirty="0" smtClean="0">
              <a:solidFill>
                <a:schemeClr val="bg1"/>
              </a:solidFill>
            </a:endParaRPr>
          </a:p>
          <a:p>
            <a:r>
              <a:rPr lang="de-DE" dirty="0" smtClean="0">
                <a:solidFill>
                  <a:schemeClr val="bg1"/>
                </a:solidFill>
              </a:rPr>
              <a:t>…</a:t>
            </a:r>
            <a:endParaRPr lang="de-DE" dirty="0">
              <a:solidFill>
                <a:schemeClr val="bg1"/>
              </a:solidFill>
            </a:endParaRPr>
          </a:p>
        </p:txBody>
      </p:sp>
      <p:grpSp>
        <p:nvGrpSpPr>
          <p:cNvPr id="15" name="Gruppieren 14"/>
          <p:cNvGrpSpPr/>
          <p:nvPr/>
        </p:nvGrpSpPr>
        <p:grpSpPr>
          <a:xfrm>
            <a:off x="347330" y="1403497"/>
            <a:ext cx="2509284" cy="4260111"/>
            <a:chOff x="347330" y="1403497"/>
            <a:chExt cx="2509284" cy="4260111"/>
          </a:xfrm>
        </p:grpSpPr>
        <p:sp>
          <p:nvSpPr>
            <p:cNvPr id="13" name="Rechteck 12"/>
            <p:cNvSpPr/>
            <p:nvPr/>
          </p:nvSpPr>
          <p:spPr>
            <a:xfrm>
              <a:off x="347330" y="1403497"/>
              <a:ext cx="2509284" cy="426011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76325" y="5164119"/>
              <a:ext cx="1830950"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Originaldaten</a:t>
              </a:r>
              <a:endParaRPr lang="de-DE" dirty="0">
                <a:solidFill>
                  <a:schemeClr val="bg1"/>
                </a:solidFill>
                <a:latin typeface="Consolas" panose="020B0609020204030204" pitchFamily="49" charset="0"/>
              </a:endParaRPr>
            </a:p>
          </p:txBody>
        </p:sp>
      </p:grpSp>
      <p:sp>
        <p:nvSpPr>
          <p:cNvPr id="17" name="Textfeld 16"/>
          <p:cNvSpPr txBox="1"/>
          <p:nvPr/>
        </p:nvSpPr>
        <p:spPr>
          <a:xfrm>
            <a:off x="686497" y="5933753"/>
            <a:ext cx="6769802" cy="369332"/>
          </a:xfrm>
          <a:prstGeom prst="rect">
            <a:avLst/>
          </a:prstGeom>
          <a:noFill/>
        </p:spPr>
        <p:txBody>
          <a:bodyPr wrap="none" rtlCol="0">
            <a:spAutoFit/>
          </a:bodyPr>
          <a:lstStyle/>
          <a:p>
            <a:r>
              <a:rPr lang="de-DE" dirty="0" smtClean="0">
                <a:solidFill>
                  <a:srgbClr val="FFFF00"/>
                </a:solidFill>
                <a:latin typeface="Consolas" panose="020B0609020204030204" pitchFamily="49" charset="0"/>
              </a:rPr>
              <a:t>Digitalisieren</a:t>
            </a:r>
            <a:r>
              <a:rPr lang="de-DE" dirty="0" smtClean="0">
                <a:solidFill>
                  <a:schemeClr val="bg1"/>
                </a:solidFill>
                <a:latin typeface="Consolas" panose="020B0609020204030204" pitchFamily="49" charset="0"/>
              </a:rPr>
              <a:t> (z. B. Scan + OCR oder Transkription)</a:t>
            </a:r>
            <a:endParaRPr lang="de-DE" dirty="0">
              <a:solidFill>
                <a:srgbClr val="FFFF00"/>
              </a:solidFill>
              <a:latin typeface="Consolas" panose="020B0609020204030204" pitchFamily="49" charset="0"/>
            </a:endParaRPr>
          </a:p>
        </p:txBody>
      </p:sp>
      <p:sp>
        <p:nvSpPr>
          <p:cNvPr id="19" name="Titel 2">
            <a:extLst>
              <a:ext uri="{FF2B5EF4-FFF2-40B4-BE49-F238E27FC236}">
                <a16:creationId xmlns:a16="http://schemas.microsoft.com/office/drawing/2014/main" id="{FDE69C28-89C0-435F-B7E3-1CDBD528F966}"/>
              </a:ext>
            </a:extLst>
          </p:cNvPr>
          <p:cNvSpPr txBox="1">
            <a:spLocks/>
          </p:cNvSpPr>
          <p:nvPr/>
        </p:nvSpPr>
        <p:spPr>
          <a:xfrm>
            <a:off x="95250" y="1"/>
            <a:ext cx="12001500" cy="1757464"/>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sz="8800" dirty="0" smtClean="0">
                <a:solidFill>
                  <a:prstClr val="white"/>
                </a:solidFill>
                <a:latin typeface="Consolas" panose="020B0609020204030204" pitchFamily="49" charset="0"/>
              </a:rPr>
              <a:t>Was k</a:t>
            </a:r>
            <a:r>
              <a:rPr kumimoji="0" lang="de-DE" sz="8800" b="0" i="0" u="none" strike="noStrike" kern="1200" cap="none" spc="0" normalizeH="0" baseline="0" noProof="0" dirty="0" err="1" smtClean="0">
                <a:ln>
                  <a:noFill/>
                </a:ln>
                <a:solidFill>
                  <a:prstClr val="white"/>
                </a:solidFill>
                <a:effectLst/>
                <a:uLnTx/>
                <a:uFillTx/>
                <a:latin typeface="Consolas" panose="020B0609020204030204" pitchFamily="49" charset="0"/>
                <a:ea typeface="+mj-ea"/>
                <a:cs typeface="+mj-cs"/>
              </a:rPr>
              <a:t>ommt</a:t>
            </a:r>
            <a:r>
              <a:rPr kumimoji="0" lang="de-DE" sz="8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in ein Korpus?</a:t>
            </a:r>
            <a: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b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b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endParaRPr>
          </a:p>
        </p:txBody>
      </p:sp>
      <p:grpSp>
        <p:nvGrpSpPr>
          <p:cNvPr id="21" name="Gruppieren 20"/>
          <p:cNvGrpSpPr/>
          <p:nvPr/>
        </p:nvGrpSpPr>
        <p:grpSpPr>
          <a:xfrm>
            <a:off x="3255676" y="562699"/>
            <a:ext cx="5915957" cy="5466857"/>
            <a:chOff x="3193614" y="529209"/>
            <a:chExt cx="5915957" cy="5466857"/>
          </a:xfrm>
        </p:grpSpPr>
        <p:cxnSp>
          <p:nvCxnSpPr>
            <p:cNvPr id="4" name="Gerader Verbinder 3"/>
            <p:cNvCxnSpPr/>
            <p:nvPr/>
          </p:nvCxnSpPr>
          <p:spPr>
            <a:xfrm flipH="1">
              <a:off x="4264702" y="4616970"/>
              <a:ext cx="749508" cy="13790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https://www.deutschestextarchiv.de/img/screenshot_c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614" y="529209"/>
              <a:ext cx="5804771" cy="4505954"/>
            </a:xfrm>
            <a:prstGeom prst="rect">
              <a:avLst/>
            </a:prstGeom>
            <a:noFill/>
            <a:extLst>
              <a:ext uri="{909E8E84-426E-40DD-AFC4-6F175D3DCCD1}">
                <a14:hiddenFill xmlns:a14="http://schemas.microsoft.com/office/drawing/2010/main">
                  <a:solidFill>
                    <a:srgbClr val="FFFFFF"/>
                  </a:solidFill>
                </a14:hiddenFill>
              </a:ext>
            </a:extLst>
          </p:spPr>
        </p:pic>
        <p:sp>
          <p:nvSpPr>
            <p:cNvPr id="20" name="Textfeld 19"/>
            <p:cNvSpPr txBox="1"/>
            <p:nvPr/>
          </p:nvSpPr>
          <p:spPr>
            <a:xfrm>
              <a:off x="6206212" y="5035163"/>
              <a:ext cx="2903359" cy="276999"/>
            </a:xfrm>
            <a:prstGeom prst="rect">
              <a:avLst/>
            </a:prstGeom>
            <a:noFill/>
          </p:spPr>
          <p:txBody>
            <a:bodyPr wrap="none" rtlCol="0">
              <a:spAutoFit/>
            </a:bodyPr>
            <a:lstStyle/>
            <a:p>
              <a:r>
                <a:rPr lang="de-DE" sz="1200" dirty="0" smtClean="0">
                  <a:solidFill>
                    <a:schemeClr val="bg1"/>
                  </a:solidFill>
                  <a:latin typeface="Consolas" panose="020B0609020204030204" pitchFamily="49" charset="0"/>
                </a:rPr>
                <a:t>Bildquelle: </a:t>
              </a:r>
              <a:r>
                <a:rPr lang="de-DE" sz="1200" dirty="0">
                  <a:solidFill>
                    <a:schemeClr val="bg1"/>
                  </a:solidFill>
                  <a:latin typeface="Consolas" panose="020B0609020204030204" pitchFamily="49" charset="0"/>
                </a:rPr>
                <a:t>Deutschen </a:t>
              </a:r>
              <a:r>
                <a:rPr lang="de-DE" sz="1200" dirty="0" smtClean="0">
                  <a:solidFill>
                    <a:schemeClr val="bg1"/>
                  </a:solidFill>
                  <a:latin typeface="Consolas" panose="020B0609020204030204" pitchFamily="49" charset="0"/>
                </a:rPr>
                <a:t>Textarchiv</a:t>
              </a:r>
              <a:endParaRPr lang="de-DE" sz="1200" dirty="0">
                <a:solidFill>
                  <a:schemeClr val="bg1"/>
                </a:solidFill>
                <a:latin typeface="Consolas" panose="020B0609020204030204" pitchFamily="49" charset="0"/>
              </a:endParaRPr>
            </a:p>
          </p:txBody>
        </p:sp>
      </p:grpSp>
      <p:sp>
        <p:nvSpPr>
          <p:cNvPr id="23" name="Rechteck 22"/>
          <p:cNvSpPr/>
          <p:nvPr/>
        </p:nvSpPr>
        <p:spPr>
          <a:xfrm>
            <a:off x="6843010" y="1086786"/>
            <a:ext cx="2217437" cy="15889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2" name="Gruppieren 21"/>
          <p:cNvGrpSpPr/>
          <p:nvPr/>
        </p:nvGrpSpPr>
        <p:grpSpPr>
          <a:xfrm>
            <a:off x="3076580" y="308181"/>
            <a:ext cx="8867773" cy="5625572"/>
            <a:chOff x="3193614" y="370494"/>
            <a:chExt cx="8867773" cy="5625572"/>
          </a:xfrm>
        </p:grpSpPr>
        <p:cxnSp>
          <p:nvCxnSpPr>
            <p:cNvPr id="24" name="Gerader Verbinder 23"/>
            <p:cNvCxnSpPr/>
            <p:nvPr/>
          </p:nvCxnSpPr>
          <p:spPr>
            <a:xfrm flipH="1">
              <a:off x="6258991" y="4571294"/>
              <a:ext cx="749508" cy="137909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3076" name="Picture 4" descr="https://heise.cloudimg.io/v7/_www-heise-de_/download/media/exmaralda-87895/exmaralda-1_1-1-18.jpg?q=75&amp;width=7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614" y="370494"/>
              <a:ext cx="8751601" cy="5333008"/>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24"/>
            <p:cNvSpPr txBox="1"/>
            <p:nvPr/>
          </p:nvSpPr>
          <p:spPr>
            <a:xfrm>
              <a:off x="10007620" y="5719067"/>
              <a:ext cx="2053767" cy="276999"/>
            </a:xfrm>
            <a:prstGeom prst="rect">
              <a:avLst/>
            </a:prstGeom>
            <a:noFill/>
          </p:spPr>
          <p:txBody>
            <a:bodyPr wrap="none" rtlCol="0">
              <a:spAutoFit/>
            </a:bodyPr>
            <a:lstStyle/>
            <a:p>
              <a:r>
                <a:rPr lang="de-DE" sz="1200" dirty="0">
                  <a:solidFill>
                    <a:schemeClr val="bg1"/>
                  </a:solidFill>
                  <a:latin typeface="Consolas" panose="020B0609020204030204" pitchFamily="49" charset="0"/>
                </a:rPr>
                <a:t>Bildquelle: </a:t>
              </a:r>
              <a:r>
                <a:rPr lang="de-DE" sz="1200" dirty="0" err="1">
                  <a:solidFill>
                    <a:schemeClr val="bg1"/>
                  </a:solidFill>
                  <a:latin typeface="Consolas" panose="020B0609020204030204" pitchFamily="49" charset="0"/>
                </a:rPr>
                <a:t>EXMARaLDA</a:t>
              </a:r>
              <a:r>
                <a:rPr lang="de-DE" sz="1200" dirty="0">
                  <a:solidFill>
                    <a:schemeClr val="bg1"/>
                  </a:solidFill>
                  <a:latin typeface="Consolas" panose="020B0609020204030204" pitchFamily="49" charset="0"/>
                </a:rPr>
                <a:t> </a:t>
              </a:r>
            </a:p>
          </p:txBody>
        </p:sp>
      </p:grpSp>
      <p:sp>
        <p:nvSpPr>
          <p:cNvPr id="29" name="Rechteck 28"/>
          <p:cNvSpPr/>
          <p:nvPr/>
        </p:nvSpPr>
        <p:spPr>
          <a:xfrm>
            <a:off x="3310270" y="3515833"/>
            <a:ext cx="5668838" cy="14195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350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8" name="Gruppieren 27"/>
          <p:cNvGrpSpPr/>
          <p:nvPr/>
        </p:nvGrpSpPr>
        <p:grpSpPr>
          <a:xfrm>
            <a:off x="3260652" y="1797766"/>
            <a:ext cx="9542219" cy="2245364"/>
            <a:chOff x="3081499" y="1791341"/>
            <a:chExt cx="9542219" cy="2245364"/>
          </a:xfrm>
        </p:grpSpPr>
        <p:pic>
          <p:nvPicPr>
            <p:cNvPr id="27" name="Grafik 26"/>
            <p:cNvPicPr>
              <a:picLocks noChangeAspect="1"/>
            </p:cNvPicPr>
            <p:nvPr/>
          </p:nvPicPr>
          <p:blipFill>
            <a:blip r:embed="rId2"/>
            <a:stretch>
              <a:fillRect/>
            </a:stretch>
          </p:blipFill>
          <p:spPr>
            <a:xfrm>
              <a:off x="4023513" y="1862206"/>
              <a:ext cx="7423533" cy="913555"/>
            </a:xfrm>
            <a:prstGeom prst="rect">
              <a:avLst/>
            </a:prstGeom>
            <a:scene3d>
              <a:camera prst="isometricBottomDown"/>
              <a:lightRig rig="threePt" dir="t"/>
            </a:scene3d>
          </p:spPr>
        </p:pic>
        <p:pic>
          <p:nvPicPr>
            <p:cNvPr id="26" name="Grafik 25"/>
            <p:cNvPicPr>
              <a:picLocks noChangeAspect="1"/>
            </p:cNvPicPr>
            <p:nvPr/>
          </p:nvPicPr>
          <p:blipFill>
            <a:blip r:embed="rId2"/>
            <a:stretch>
              <a:fillRect/>
            </a:stretch>
          </p:blipFill>
          <p:spPr>
            <a:xfrm>
              <a:off x="4888295" y="1791341"/>
              <a:ext cx="7735423" cy="951937"/>
            </a:xfrm>
            <a:prstGeom prst="rect">
              <a:avLst/>
            </a:prstGeom>
            <a:scene3d>
              <a:camera prst="isometricBottomDown"/>
              <a:lightRig rig="threePt" dir="t"/>
            </a:scene3d>
          </p:spPr>
        </p:pic>
        <p:pic>
          <p:nvPicPr>
            <p:cNvPr id="25" name="Grafik 24"/>
            <p:cNvPicPr>
              <a:picLocks noChangeAspect="1"/>
            </p:cNvPicPr>
            <p:nvPr/>
          </p:nvPicPr>
          <p:blipFill>
            <a:blip r:embed="rId2"/>
            <a:stretch>
              <a:fillRect/>
            </a:stretch>
          </p:blipFill>
          <p:spPr>
            <a:xfrm>
              <a:off x="3081499" y="2132831"/>
              <a:ext cx="7735423" cy="951937"/>
            </a:xfrm>
            <a:prstGeom prst="rect">
              <a:avLst/>
            </a:prstGeom>
            <a:scene3d>
              <a:camera prst="isometricBottomDown"/>
              <a:lightRig rig="threePt" dir="t"/>
            </a:scene3d>
          </p:spPr>
        </p:pic>
        <p:pic>
          <p:nvPicPr>
            <p:cNvPr id="23" name="Grafik 22"/>
            <p:cNvPicPr>
              <a:picLocks noChangeAspect="1"/>
            </p:cNvPicPr>
            <p:nvPr/>
          </p:nvPicPr>
          <p:blipFill>
            <a:blip r:embed="rId2"/>
            <a:stretch>
              <a:fillRect/>
            </a:stretch>
          </p:blipFill>
          <p:spPr>
            <a:xfrm>
              <a:off x="3343768" y="3084768"/>
              <a:ext cx="7735423" cy="951937"/>
            </a:xfrm>
            <a:prstGeom prst="rect">
              <a:avLst/>
            </a:prstGeom>
            <a:scene3d>
              <a:camera prst="isometricBottomDown"/>
              <a:lightRig rig="threePt" dir="t"/>
            </a:scene3d>
          </p:spPr>
        </p:pic>
      </p:grpSp>
      <p:sp>
        <p:nvSpPr>
          <p:cNvPr id="5" name="Gefaltete Ecke 4"/>
          <p:cNvSpPr/>
          <p:nvPr/>
        </p:nvSpPr>
        <p:spPr>
          <a:xfrm>
            <a:off x="659219" y="1928038"/>
            <a:ext cx="786809" cy="1127051"/>
          </a:xfrm>
          <a:prstGeom prst="foldedCorne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lussdiagramm: Mehrere Dokumente 5"/>
          <p:cNvSpPr/>
          <p:nvPr/>
        </p:nvSpPr>
        <p:spPr>
          <a:xfrm>
            <a:off x="1538177" y="2048540"/>
            <a:ext cx="1077433" cy="1467293"/>
          </a:xfrm>
          <a:prstGeom prst="flowChartMultidocumen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Vertikales Scrollen 6"/>
          <p:cNvSpPr/>
          <p:nvPr/>
        </p:nvSpPr>
        <p:spPr>
          <a:xfrm>
            <a:off x="659219" y="3338624"/>
            <a:ext cx="645042" cy="843516"/>
          </a:xfrm>
          <a:prstGeom prst="verticalScroll">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teraktive Schaltfläche: Sound 7">
            <a:hlinkClick r:id="" action="ppaction://noaction" highlightClick="1">
              <a:snd r:embed="rId3" name="applause.wav"/>
            </a:hlinkClick>
          </p:cNvPr>
          <p:cNvSpPr/>
          <p:nvPr/>
        </p:nvSpPr>
        <p:spPr>
          <a:xfrm>
            <a:off x="1446028" y="3760382"/>
            <a:ext cx="765544" cy="762000"/>
          </a:xfrm>
          <a:prstGeom prst="actionButtonSound">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701211" y="2022741"/>
            <a:ext cx="603050" cy="923330"/>
          </a:xfrm>
          <a:prstGeom prst="rect">
            <a:avLst/>
          </a:prstGeom>
          <a:noFill/>
        </p:spPr>
        <p:txBody>
          <a:bodyPr wrap="none" rtlCol="0">
            <a:spAutoFit/>
          </a:bodyPr>
          <a:lstStyle/>
          <a:p>
            <a:r>
              <a:rPr lang="de-DE" dirty="0" err="1" smtClean="0">
                <a:solidFill>
                  <a:schemeClr val="bg1"/>
                </a:solidFill>
              </a:rPr>
              <a:t>Xxxx</a:t>
            </a:r>
            <a:r>
              <a:rPr lang="de-DE" dirty="0" smtClean="0">
                <a:solidFill>
                  <a:schemeClr val="bg1"/>
                </a:solidFill>
              </a:rPr>
              <a:t/>
            </a:r>
            <a:br>
              <a:rPr lang="de-DE" dirty="0" smtClean="0">
                <a:solidFill>
                  <a:schemeClr val="bg1"/>
                </a:solidFill>
              </a:rPr>
            </a:br>
            <a:r>
              <a:rPr lang="de-DE" dirty="0" err="1" smtClean="0">
                <a:solidFill>
                  <a:schemeClr val="bg1"/>
                </a:solidFill>
              </a:rPr>
              <a:t>yy</a:t>
            </a:r>
            <a:endParaRPr lang="de-DE" dirty="0" smtClean="0">
              <a:solidFill>
                <a:schemeClr val="bg1"/>
              </a:solidFill>
            </a:endParaRPr>
          </a:p>
          <a:p>
            <a:r>
              <a:rPr lang="de-DE" dirty="0" err="1" smtClean="0">
                <a:solidFill>
                  <a:schemeClr val="bg1"/>
                </a:solidFill>
              </a:rPr>
              <a:t>zzzz</a:t>
            </a:r>
            <a:endParaRPr lang="de-DE" dirty="0">
              <a:solidFill>
                <a:schemeClr val="bg1"/>
              </a:solidFill>
            </a:endParaRPr>
          </a:p>
        </p:txBody>
      </p:sp>
      <p:sp>
        <p:nvSpPr>
          <p:cNvPr id="10" name="Textfeld 9"/>
          <p:cNvSpPr txBox="1"/>
          <p:nvPr/>
        </p:nvSpPr>
        <p:spPr>
          <a:xfrm>
            <a:off x="701211" y="3494566"/>
            <a:ext cx="537327" cy="646331"/>
          </a:xfrm>
          <a:prstGeom prst="rect">
            <a:avLst/>
          </a:prstGeom>
          <a:noFill/>
        </p:spPr>
        <p:txBody>
          <a:bodyPr wrap="none" rtlCol="0">
            <a:spAutoFit/>
          </a:bodyPr>
          <a:lstStyle/>
          <a:p>
            <a:r>
              <a:rPr lang="de-DE" dirty="0" smtClean="0">
                <a:solidFill>
                  <a:schemeClr val="bg1"/>
                </a:solidFill>
              </a:rPr>
              <a:t>Abc</a:t>
            </a:r>
            <a:br>
              <a:rPr lang="de-DE" dirty="0" smtClean="0">
                <a:solidFill>
                  <a:schemeClr val="bg1"/>
                </a:solidFill>
              </a:rPr>
            </a:br>
            <a:r>
              <a:rPr lang="de-DE" dirty="0" err="1" smtClean="0">
                <a:solidFill>
                  <a:schemeClr val="bg1"/>
                </a:solidFill>
              </a:rPr>
              <a:t>xyz</a:t>
            </a:r>
            <a:endParaRPr lang="de-DE" dirty="0" smtClean="0">
              <a:solidFill>
                <a:schemeClr val="bg1"/>
              </a:solidFill>
            </a:endParaRPr>
          </a:p>
        </p:txBody>
      </p:sp>
      <p:sp>
        <p:nvSpPr>
          <p:cNvPr id="11" name="Smiley 10"/>
          <p:cNvSpPr/>
          <p:nvPr/>
        </p:nvSpPr>
        <p:spPr>
          <a:xfrm>
            <a:off x="2147777" y="2372798"/>
            <a:ext cx="248093" cy="237529"/>
          </a:xfrm>
          <a:prstGeom prst="smileyFac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565992" y="2372798"/>
            <a:ext cx="941283" cy="923330"/>
          </a:xfrm>
          <a:prstGeom prst="rect">
            <a:avLst/>
          </a:prstGeom>
          <a:noFill/>
        </p:spPr>
        <p:txBody>
          <a:bodyPr wrap="none" rtlCol="0">
            <a:spAutoFit/>
          </a:bodyPr>
          <a:lstStyle/>
          <a:p>
            <a:r>
              <a:rPr lang="de-DE" dirty="0" smtClean="0">
                <a:solidFill>
                  <a:schemeClr val="bg1"/>
                </a:solidFill>
              </a:rPr>
              <a:t>Aba</a:t>
            </a:r>
            <a:br>
              <a:rPr lang="de-DE" dirty="0" smtClean="0">
                <a:solidFill>
                  <a:schemeClr val="bg1"/>
                </a:solidFill>
              </a:rPr>
            </a:br>
            <a:r>
              <a:rPr lang="de-DE" dirty="0" err="1" smtClean="0">
                <a:solidFill>
                  <a:schemeClr val="bg1"/>
                </a:solidFill>
              </a:rPr>
              <a:t>cdcdcdc</a:t>
            </a:r>
            <a:endParaRPr lang="de-DE" dirty="0" smtClean="0">
              <a:solidFill>
                <a:schemeClr val="bg1"/>
              </a:solidFill>
            </a:endParaRPr>
          </a:p>
          <a:p>
            <a:r>
              <a:rPr lang="de-DE" dirty="0" smtClean="0">
                <a:solidFill>
                  <a:schemeClr val="bg1"/>
                </a:solidFill>
              </a:rPr>
              <a:t>…</a:t>
            </a:r>
            <a:endParaRPr lang="de-DE" dirty="0">
              <a:solidFill>
                <a:schemeClr val="bg1"/>
              </a:solidFill>
            </a:endParaRPr>
          </a:p>
        </p:txBody>
      </p:sp>
      <p:grpSp>
        <p:nvGrpSpPr>
          <p:cNvPr id="15" name="Gruppieren 14"/>
          <p:cNvGrpSpPr/>
          <p:nvPr/>
        </p:nvGrpSpPr>
        <p:grpSpPr>
          <a:xfrm>
            <a:off x="347330" y="1403497"/>
            <a:ext cx="2509284" cy="4260111"/>
            <a:chOff x="347330" y="1403497"/>
            <a:chExt cx="2509284" cy="4260111"/>
          </a:xfrm>
        </p:grpSpPr>
        <p:sp>
          <p:nvSpPr>
            <p:cNvPr id="13" name="Rechteck 12"/>
            <p:cNvSpPr/>
            <p:nvPr/>
          </p:nvSpPr>
          <p:spPr>
            <a:xfrm>
              <a:off x="347330" y="1403497"/>
              <a:ext cx="2509284" cy="426011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76325" y="5164119"/>
              <a:ext cx="1830950"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Originaldaten</a:t>
              </a:r>
              <a:endParaRPr lang="de-DE" dirty="0">
                <a:solidFill>
                  <a:schemeClr val="bg1"/>
                </a:solidFill>
                <a:latin typeface="Consolas" panose="020B0609020204030204" pitchFamily="49" charset="0"/>
              </a:endParaRPr>
            </a:p>
          </p:txBody>
        </p:sp>
      </p:grpSp>
      <p:grpSp>
        <p:nvGrpSpPr>
          <p:cNvPr id="16" name="Gruppieren 15"/>
          <p:cNvGrpSpPr/>
          <p:nvPr/>
        </p:nvGrpSpPr>
        <p:grpSpPr>
          <a:xfrm>
            <a:off x="2743603" y="262271"/>
            <a:ext cx="9367884" cy="5551933"/>
            <a:chOff x="270203" y="1403497"/>
            <a:chExt cx="2586411" cy="4260111"/>
          </a:xfrm>
        </p:grpSpPr>
        <p:sp>
          <p:nvSpPr>
            <p:cNvPr id="17" name="Rechteck 16"/>
            <p:cNvSpPr/>
            <p:nvPr/>
          </p:nvSpPr>
          <p:spPr>
            <a:xfrm>
              <a:off x="347330" y="1403497"/>
              <a:ext cx="2509284" cy="426011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270203" y="1520306"/>
              <a:ext cx="2509284" cy="509770"/>
            </a:xfrm>
            <a:prstGeom prst="rect">
              <a:avLst/>
            </a:prstGeom>
            <a:noFill/>
          </p:spPr>
          <p:txBody>
            <a:bodyPr wrap="square" rtlCol="0">
              <a:spAutoFit/>
            </a:bodyPr>
            <a:lstStyle/>
            <a:p>
              <a:pPr algn="ctr"/>
              <a:r>
                <a:rPr lang="de-DE" sz="3600" dirty="0" smtClean="0">
                  <a:solidFill>
                    <a:schemeClr val="bg1"/>
                  </a:solidFill>
                  <a:latin typeface="Consolas" panose="020B0609020204030204" pitchFamily="49" charset="0"/>
                </a:rPr>
                <a:t>            Korpus</a:t>
              </a:r>
              <a:endParaRPr lang="de-DE" sz="3600" dirty="0">
                <a:solidFill>
                  <a:schemeClr val="bg1"/>
                </a:solidFill>
                <a:latin typeface="Consolas" panose="020B0609020204030204" pitchFamily="49" charset="0"/>
              </a:endParaRPr>
            </a:p>
          </p:txBody>
        </p:sp>
      </p:grpSp>
      <p:sp>
        <p:nvSpPr>
          <p:cNvPr id="2" name="Pfeil nach rechts 1"/>
          <p:cNvSpPr/>
          <p:nvPr/>
        </p:nvSpPr>
        <p:spPr>
          <a:xfrm>
            <a:off x="2615610" y="3296128"/>
            <a:ext cx="645042" cy="581212"/>
          </a:xfrm>
          <a:prstGeom prst="rightArrow">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p:cNvGrpSpPr/>
          <p:nvPr/>
        </p:nvGrpSpPr>
        <p:grpSpPr>
          <a:xfrm>
            <a:off x="3263596" y="3999905"/>
            <a:ext cx="8036174" cy="1913753"/>
            <a:chOff x="3263596" y="3999905"/>
            <a:chExt cx="8036174" cy="1913753"/>
          </a:xfrm>
        </p:grpSpPr>
        <p:cxnSp>
          <p:nvCxnSpPr>
            <p:cNvPr id="30" name="Gerader Verbinder 29"/>
            <p:cNvCxnSpPr/>
            <p:nvPr/>
          </p:nvCxnSpPr>
          <p:spPr>
            <a:xfrm flipH="1">
              <a:off x="5978106" y="3999905"/>
              <a:ext cx="1652527" cy="60660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3263596" y="4436330"/>
              <a:ext cx="8036174" cy="1477328"/>
            </a:xfrm>
            <a:prstGeom prst="rect">
              <a:avLst/>
            </a:prstGeom>
            <a:noFill/>
          </p:spPr>
          <p:txBody>
            <a:bodyPr wrap="none" rtlCol="0">
              <a:spAutoFit/>
            </a:bodyPr>
            <a:lstStyle/>
            <a:p>
              <a:r>
                <a:rPr lang="de-DE" dirty="0" smtClean="0">
                  <a:solidFill>
                    <a:srgbClr val="FFFF00"/>
                  </a:solidFill>
                  <a:latin typeface="Consolas" panose="020B0609020204030204" pitchFamily="49" charset="0"/>
                </a:rPr>
                <a:t>Metadaten</a:t>
              </a:r>
              <a:r>
                <a:rPr lang="de-DE" dirty="0" smtClean="0">
                  <a:solidFill>
                    <a:schemeClr val="bg1"/>
                  </a:solidFill>
                  <a:latin typeface="Consolas" panose="020B0609020204030204" pitchFamily="49" charset="0"/>
                </a:rPr>
                <a:t> – z. B.:</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Autor*in, Verlag, Datum, Jahr, Herausgeber,</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Rubrik, Genre, Textsorte, …</a:t>
              </a:r>
              <a:br>
                <a:rPr lang="de-DE" dirty="0" smtClean="0">
                  <a:solidFill>
                    <a:schemeClr val="bg1"/>
                  </a:solidFill>
                  <a:latin typeface="Consolas" panose="020B0609020204030204" pitchFamily="49" charset="0"/>
                </a:rPr>
              </a:br>
              <a:r>
                <a:rPr lang="de-DE" dirty="0" smtClean="0">
                  <a:solidFill>
                    <a:srgbClr val="FFFF00"/>
                  </a:solidFill>
                  <a:latin typeface="Consolas" panose="020B0609020204030204" pitchFamily="49" charset="0"/>
                </a:rPr>
                <a:t>Metadaten sind Sekundärdaten </a:t>
              </a:r>
              <a:r>
                <a:rPr lang="de-DE" dirty="0" smtClean="0">
                  <a:solidFill>
                    <a:schemeClr val="bg1"/>
                  </a:solidFill>
                  <a:latin typeface="Consolas" panose="020B0609020204030204" pitchFamily="49" charset="0"/>
                </a:rPr>
                <a:t>zu einem </a:t>
              </a:r>
              <a:r>
                <a:rPr lang="de-DE" dirty="0" smtClean="0">
                  <a:solidFill>
                    <a:srgbClr val="FFFF00"/>
                  </a:solidFill>
                  <a:latin typeface="Consolas" panose="020B0609020204030204" pitchFamily="49" charset="0"/>
                </a:rPr>
                <a:t>Dokument </a:t>
              </a:r>
              <a:r>
                <a:rPr lang="de-DE" u="sng" dirty="0" smtClean="0">
                  <a:solidFill>
                    <a:srgbClr val="FFFF00"/>
                  </a:solidFill>
                  <a:latin typeface="Consolas" panose="020B0609020204030204" pitchFamily="49" charset="0"/>
                </a:rPr>
                <a:t>und/oder</a:t>
              </a:r>
              <a:r>
                <a:rPr lang="de-DE" dirty="0" smtClean="0">
                  <a:solidFill>
                    <a:srgbClr val="FFFF00"/>
                  </a:solidFill>
                  <a:latin typeface="Consolas" panose="020B0609020204030204" pitchFamily="49" charset="0"/>
                </a:rPr>
                <a:t> Korpus</a:t>
              </a:r>
            </a:p>
            <a:p>
              <a:endParaRPr lang="de-DE" dirty="0" smtClean="0">
                <a:solidFill>
                  <a:schemeClr val="bg1"/>
                </a:solidFill>
                <a:latin typeface="Consolas" panose="020B0609020204030204" pitchFamily="49" charset="0"/>
              </a:endParaRPr>
            </a:p>
          </p:txBody>
        </p:sp>
      </p:grpSp>
      <p:sp>
        <p:nvSpPr>
          <p:cNvPr id="32" name="Textfeld 31"/>
          <p:cNvSpPr txBox="1"/>
          <p:nvPr/>
        </p:nvSpPr>
        <p:spPr>
          <a:xfrm>
            <a:off x="3212372" y="2543193"/>
            <a:ext cx="1451038" cy="369332"/>
          </a:xfrm>
          <a:prstGeom prst="rect">
            <a:avLst/>
          </a:prstGeom>
          <a:noFill/>
        </p:spPr>
        <p:txBody>
          <a:bodyPr wrap="none" rtlCol="0">
            <a:spAutoFit/>
          </a:bodyPr>
          <a:lstStyle/>
          <a:p>
            <a:r>
              <a:rPr lang="de-DE" dirty="0" smtClean="0">
                <a:solidFill>
                  <a:srgbClr val="FFFF00"/>
                </a:solidFill>
                <a:latin typeface="Consolas" panose="020B0609020204030204" pitchFamily="49" charset="0"/>
              </a:rPr>
              <a:t>Annotation</a:t>
            </a:r>
            <a:endParaRPr lang="de-DE" dirty="0">
              <a:solidFill>
                <a:srgbClr val="FFFF00"/>
              </a:solidFill>
              <a:latin typeface="Consolas" panose="020B0609020204030204" pitchFamily="49" charset="0"/>
            </a:endParaRPr>
          </a:p>
        </p:txBody>
      </p:sp>
      <p:sp>
        <p:nvSpPr>
          <p:cNvPr id="43" name="Textfeld 42"/>
          <p:cNvSpPr txBox="1"/>
          <p:nvPr/>
        </p:nvSpPr>
        <p:spPr>
          <a:xfrm>
            <a:off x="686497" y="5933753"/>
            <a:ext cx="11075468" cy="646331"/>
          </a:xfrm>
          <a:prstGeom prst="rect">
            <a:avLst/>
          </a:prstGeom>
          <a:noFill/>
        </p:spPr>
        <p:txBody>
          <a:bodyPr wrap="none" rtlCol="0">
            <a:spAutoFit/>
          </a:bodyPr>
          <a:lstStyle/>
          <a:p>
            <a:r>
              <a:rPr lang="de-DE" dirty="0" smtClean="0">
                <a:solidFill>
                  <a:srgbClr val="FFFF00"/>
                </a:solidFill>
                <a:latin typeface="Consolas" panose="020B0609020204030204" pitchFamily="49" charset="0"/>
              </a:rPr>
              <a:t>Primärdaten</a:t>
            </a:r>
            <a:r>
              <a:rPr lang="de-DE" dirty="0" smtClean="0">
                <a:solidFill>
                  <a:schemeClr val="bg1"/>
                </a:solidFill>
                <a:latin typeface="Consolas" panose="020B0609020204030204" pitchFamily="49" charset="0"/>
              </a:rPr>
              <a:t> (nur Text) werden bei der Übernahme in ein Korpus mit weiteren</a:t>
            </a:r>
            <a:br>
              <a:rPr lang="de-DE" dirty="0" smtClean="0">
                <a:solidFill>
                  <a:schemeClr val="bg1"/>
                </a:solidFill>
                <a:latin typeface="Consolas" panose="020B0609020204030204" pitchFamily="49" charset="0"/>
              </a:rPr>
            </a:br>
            <a:r>
              <a:rPr lang="de-DE" dirty="0" smtClean="0">
                <a:solidFill>
                  <a:srgbClr val="FFFF00"/>
                </a:solidFill>
                <a:latin typeface="Consolas" panose="020B0609020204030204" pitchFamily="49" charset="0"/>
              </a:rPr>
              <a:t>Sekundärdaten</a:t>
            </a:r>
            <a:r>
              <a:rPr lang="de-DE" dirty="0" smtClean="0">
                <a:solidFill>
                  <a:schemeClr val="bg1"/>
                </a:solidFill>
                <a:latin typeface="Consolas" panose="020B0609020204030204" pitchFamily="49" charset="0"/>
              </a:rPr>
              <a:t> (Wort-/Satzgrenzen, Part-</a:t>
            </a:r>
            <a:r>
              <a:rPr lang="de-DE" dirty="0" err="1" smtClean="0">
                <a:solidFill>
                  <a:schemeClr val="bg1"/>
                </a:solidFill>
                <a:latin typeface="Consolas" panose="020B0609020204030204" pitchFamily="49" charset="0"/>
              </a:rPr>
              <a:t>of</a:t>
            </a:r>
            <a:r>
              <a:rPr lang="de-DE" dirty="0" smtClean="0">
                <a:solidFill>
                  <a:schemeClr val="bg1"/>
                </a:solidFill>
                <a:latin typeface="Consolas" panose="020B0609020204030204" pitchFamily="49" charset="0"/>
              </a:rPr>
              <a:t>-Speech [Wortart], Lemma, etc.) angereichert.</a:t>
            </a:r>
            <a:endParaRPr lang="de-DE" dirty="0">
              <a:solidFill>
                <a:srgbClr val="FFFF00"/>
              </a:solidFill>
              <a:latin typeface="Consolas" panose="020B0609020204030204" pitchFamily="49" charset="0"/>
            </a:endParaRPr>
          </a:p>
        </p:txBody>
      </p:sp>
      <p:sp>
        <p:nvSpPr>
          <p:cNvPr id="34" name="Textfeld 33"/>
          <p:cNvSpPr txBox="1"/>
          <p:nvPr/>
        </p:nvSpPr>
        <p:spPr>
          <a:xfrm>
            <a:off x="4551769" y="2532403"/>
            <a:ext cx="6769802" cy="369332"/>
          </a:xfrm>
          <a:prstGeom prst="rect">
            <a:avLst/>
          </a:prstGeom>
          <a:solidFill>
            <a:schemeClr val="tx1"/>
          </a:solidFill>
        </p:spPr>
        <p:txBody>
          <a:bodyPr wrap="none" rtlCol="0">
            <a:spAutoFit/>
          </a:bodyPr>
          <a:lstStyle/>
          <a:p>
            <a:r>
              <a:rPr lang="de-DE" dirty="0" smtClean="0">
                <a:solidFill>
                  <a:srgbClr val="FFFF00"/>
                </a:solidFill>
                <a:latin typeface="Consolas" panose="020B0609020204030204" pitchFamily="49" charset="0"/>
              </a:rPr>
              <a:t>sind Sekundärdaten zu (einzel-, ggf. mehreren) Token</a:t>
            </a:r>
            <a:endParaRPr lang="de-DE" dirty="0">
              <a:solidFill>
                <a:srgbClr val="FFFF00"/>
              </a:solidFill>
              <a:latin typeface="Consolas" panose="020B0609020204030204" pitchFamily="49" charset="0"/>
            </a:endParaRPr>
          </a:p>
        </p:txBody>
      </p:sp>
      <p:pic>
        <p:nvPicPr>
          <p:cNvPr id="41" name="Grafik 40"/>
          <p:cNvPicPr>
            <a:picLocks noChangeAspect="1"/>
          </p:cNvPicPr>
          <p:nvPr/>
        </p:nvPicPr>
        <p:blipFill>
          <a:blip r:embed="rId4"/>
          <a:stretch>
            <a:fillRect/>
          </a:stretch>
        </p:blipFill>
        <p:spPr>
          <a:xfrm>
            <a:off x="3298575" y="2928371"/>
            <a:ext cx="8707268" cy="1071534"/>
          </a:xfrm>
          <a:prstGeom prst="rect">
            <a:avLst/>
          </a:prstGeom>
          <a:effectLst>
            <a:glow rad="228600">
              <a:schemeClr val="accent3">
                <a:satMod val="175000"/>
                <a:alpha val="40000"/>
              </a:schemeClr>
            </a:glow>
          </a:effectLst>
        </p:spPr>
      </p:pic>
      <p:cxnSp>
        <p:nvCxnSpPr>
          <p:cNvPr id="4" name="Gerade Verbindung mit Pfeil 3"/>
          <p:cNvCxnSpPr/>
          <p:nvPr/>
        </p:nvCxnSpPr>
        <p:spPr>
          <a:xfrm>
            <a:off x="5528192" y="2869252"/>
            <a:ext cx="0" cy="273419"/>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a:off x="5740553" y="3216841"/>
            <a:ext cx="0" cy="273419"/>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flipH="1">
            <a:off x="7841674" y="2912525"/>
            <a:ext cx="1549664" cy="894446"/>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a:off x="7212087" y="3327428"/>
            <a:ext cx="0" cy="273419"/>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5312640" y="3135264"/>
            <a:ext cx="6700697" cy="2182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045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3" grpId="0"/>
      <p:bldP spid="34" grpId="0" animBg="1"/>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FDE69C28-89C0-435F-B7E3-1CDBD528F966}"/>
              </a:ext>
            </a:extLst>
          </p:cNvPr>
          <p:cNvSpPr txBox="1">
            <a:spLocks/>
          </p:cNvSpPr>
          <p:nvPr/>
        </p:nvSpPr>
        <p:spPr>
          <a:xfrm>
            <a:off x="95250" y="1"/>
            <a:ext cx="12001500" cy="175746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8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Warum?</a:t>
            </a:r>
            <a: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b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b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endParaRPr>
          </a:p>
        </p:txBody>
      </p:sp>
      <p:sp>
        <p:nvSpPr>
          <p:cNvPr id="4" name="Rechteck 3"/>
          <p:cNvSpPr/>
          <p:nvPr/>
        </p:nvSpPr>
        <p:spPr>
          <a:xfrm>
            <a:off x="248092" y="1246211"/>
            <a:ext cx="11546959" cy="4247317"/>
          </a:xfrm>
          <a:prstGeom prst="rect">
            <a:avLst/>
          </a:prstGeom>
        </p:spPr>
        <p:txBody>
          <a:bodyPr wrap="square">
            <a:spAutoFit/>
          </a:bodyPr>
          <a:lstStyle/>
          <a:p>
            <a:r>
              <a:rPr lang="de-DE" dirty="0" smtClean="0">
                <a:solidFill>
                  <a:schemeClr val="bg1"/>
                </a:solidFill>
                <a:latin typeface="Consolas" panose="020B0609020204030204" pitchFamily="49" charset="0"/>
              </a:rPr>
              <a:t>Ein </a:t>
            </a:r>
            <a:r>
              <a:rPr lang="de-DE" dirty="0">
                <a:solidFill>
                  <a:schemeClr val="bg1"/>
                </a:solidFill>
                <a:latin typeface="Consolas" panose="020B0609020204030204" pitchFamily="49" charset="0"/>
              </a:rPr>
              <a:t>Korpus ist eine Sammlung schriftlicher oder gesprochener Äußerungen in </a:t>
            </a:r>
            <a:r>
              <a:rPr lang="de-DE" dirty="0" smtClean="0">
                <a:solidFill>
                  <a:schemeClr val="bg1"/>
                </a:solidFill>
                <a:latin typeface="Consolas" panose="020B0609020204030204" pitchFamily="49" charset="0"/>
              </a:rPr>
              <a:t>einer oder </a:t>
            </a:r>
            <a:r>
              <a:rPr lang="de-DE" dirty="0">
                <a:solidFill>
                  <a:schemeClr val="bg1"/>
                </a:solidFill>
                <a:latin typeface="Consolas" panose="020B0609020204030204" pitchFamily="49" charset="0"/>
              </a:rPr>
              <a:t>mehreren Sprachen. Die Daten des Korpus sind digitalisiert, </a:t>
            </a:r>
            <a:r>
              <a:rPr lang="de-DE" dirty="0" smtClean="0">
                <a:solidFill>
                  <a:schemeClr val="bg1"/>
                </a:solidFill>
                <a:latin typeface="Consolas" panose="020B0609020204030204" pitchFamily="49" charset="0"/>
              </a:rPr>
              <a:t>d.h</a:t>
            </a:r>
            <a:r>
              <a:rPr lang="de-DE" dirty="0">
                <a:solidFill>
                  <a:schemeClr val="bg1"/>
                </a:solidFill>
                <a:latin typeface="Consolas" panose="020B0609020204030204" pitchFamily="49" charset="0"/>
              </a:rPr>
              <a:t>. auf Rechnern </a:t>
            </a:r>
            <a:r>
              <a:rPr lang="de-DE" dirty="0" smtClean="0">
                <a:solidFill>
                  <a:schemeClr val="bg1"/>
                </a:solidFill>
                <a:latin typeface="Consolas" panose="020B0609020204030204" pitchFamily="49" charset="0"/>
              </a:rPr>
              <a:t>gespeichert </a:t>
            </a:r>
            <a:r>
              <a:rPr lang="de-DE" dirty="0">
                <a:solidFill>
                  <a:schemeClr val="bg1"/>
                </a:solidFill>
                <a:latin typeface="Consolas" panose="020B0609020204030204" pitchFamily="49" charset="0"/>
              </a:rPr>
              <a:t>und maschinenlesbar. Die Bestandteile des Korpus, die Texte oder Äußerungsfolgen, bestehen aus den Daten </a:t>
            </a:r>
            <a:r>
              <a:rPr lang="de-DE" dirty="0" smtClean="0">
                <a:solidFill>
                  <a:schemeClr val="bg1"/>
                </a:solidFill>
                <a:latin typeface="Consolas" panose="020B0609020204030204" pitchFamily="49" charset="0"/>
              </a:rPr>
              <a:t>selber </a:t>
            </a:r>
            <a:r>
              <a:rPr lang="de-DE" dirty="0">
                <a:solidFill>
                  <a:schemeClr val="bg1"/>
                </a:solidFill>
                <a:latin typeface="Consolas" panose="020B0609020204030204" pitchFamily="49" charset="0"/>
              </a:rPr>
              <a:t>sowie möglicherweise aus Metadaten, die diese Daten beschreiben, und aus linguistischen Annotationen, die diesen Daten zugeordnet sind.</a:t>
            </a:r>
          </a:p>
          <a:p>
            <a:endParaRPr lang="de-DE" dirty="0">
              <a:solidFill>
                <a:schemeClr val="bg1"/>
              </a:solidFill>
              <a:latin typeface="Consolas" panose="020B0609020204030204" pitchFamily="49" charset="0"/>
            </a:endParaRPr>
          </a:p>
          <a:p>
            <a:r>
              <a:rPr lang="de-DE" dirty="0">
                <a:solidFill>
                  <a:schemeClr val="bg1"/>
                </a:solidFill>
                <a:latin typeface="Consolas" panose="020B0609020204030204" pitchFamily="49" charset="0"/>
              </a:rPr>
              <a:t>Wenn wir von linguistischen Korpora sprechen, dann </a:t>
            </a:r>
            <a:r>
              <a:rPr lang="de-DE" dirty="0" err="1" smtClean="0">
                <a:solidFill>
                  <a:schemeClr val="bg1"/>
                </a:solidFill>
                <a:latin typeface="Consolas" panose="020B0609020204030204" pitchFamily="49" charset="0"/>
              </a:rPr>
              <a:t>dann</a:t>
            </a:r>
            <a:r>
              <a:rPr lang="de-DE" dirty="0" smtClean="0">
                <a:solidFill>
                  <a:schemeClr val="bg1"/>
                </a:solidFill>
                <a:latin typeface="Consolas" panose="020B0609020204030204" pitchFamily="49" charset="0"/>
              </a:rPr>
              <a:t> in dem Sinne, dass es sich</a:t>
            </a:r>
          </a:p>
          <a:p>
            <a:pPr marL="285750" indent="-285750">
              <a:buFont typeface="Arial" panose="020B0604020202020204" pitchFamily="34" charset="0"/>
              <a:buChar char="•"/>
            </a:pPr>
            <a:r>
              <a:rPr lang="de-DE" dirty="0" smtClean="0">
                <a:solidFill>
                  <a:schemeClr val="bg1"/>
                </a:solidFill>
                <a:latin typeface="Consolas" panose="020B0609020204030204" pitchFamily="49" charset="0"/>
              </a:rPr>
              <a:t>um </a:t>
            </a:r>
            <a:r>
              <a:rPr lang="de-DE" dirty="0">
                <a:solidFill>
                  <a:schemeClr val="bg1"/>
                </a:solidFill>
                <a:latin typeface="Consolas" panose="020B0609020204030204" pitchFamily="49" charset="0"/>
              </a:rPr>
              <a:t>Textsammlungen mit kompletten Texten oder zumindest mit sehr großen </a:t>
            </a:r>
            <a:r>
              <a:rPr lang="de-DE" dirty="0" smtClean="0">
                <a:solidFill>
                  <a:schemeClr val="bg1"/>
                </a:solidFill>
                <a:latin typeface="Consolas" panose="020B0609020204030204" pitchFamily="49" charset="0"/>
              </a:rPr>
              <a:t>Textausschnitten handelt.</a:t>
            </a:r>
          </a:p>
          <a:p>
            <a:pPr marL="285750" indent="-285750">
              <a:buFont typeface="Arial" panose="020B0604020202020204" pitchFamily="34" charset="0"/>
              <a:buChar char="•"/>
            </a:pPr>
            <a:endParaRPr lang="de-DE" dirty="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Außerdem </a:t>
            </a:r>
            <a:r>
              <a:rPr lang="de-DE" dirty="0">
                <a:solidFill>
                  <a:schemeClr val="bg1"/>
                </a:solidFill>
                <a:latin typeface="Consolas" panose="020B0609020204030204" pitchFamily="49" charset="0"/>
              </a:rPr>
              <a:t>sollten linguistische Korpora </a:t>
            </a:r>
            <a:r>
              <a:rPr lang="de-DE" dirty="0" smtClean="0">
                <a:solidFill>
                  <a:schemeClr val="bg1"/>
                </a:solidFill>
                <a:latin typeface="Consolas" panose="020B0609020204030204" pitchFamily="49" charset="0"/>
              </a:rPr>
              <a:t>meist</a:t>
            </a:r>
          </a:p>
          <a:p>
            <a:endParaRPr lang="de-DE" dirty="0">
              <a:solidFill>
                <a:schemeClr val="bg1"/>
              </a:solidFill>
              <a:latin typeface="Consolas" panose="020B0609020204030204" pitchFamily="49" charset="0"/>
            </a:endParaRPr>
          </a:p>
          <a:p>
            <a:pPr marL="285750" indent="-285750">
              <a:buFont typeface="Arial" panose="020B0604020202020204" pitchFamily="34" charset="0"/>
              <a:buChar char="•"/>
            </a:pPr>
            <a:r>
              <a:rPr lang="de-DE" dirty="0" smtClean="0">
                <a:solidFill>
                  <a:schemeClr val="bg1"/>
                </a:solidFill>
                <a:latin typeface="Consolas" panose="020B0609020204030204" pitchFamily="49" charset="0"/>
              </a:rPr>
              <a:t>repräsentativ für den Gegenstand, auf den sie sich beziehen,</a:t>
            </a:r>
          </a:p>
          <a:p>
            <a:pPr marL="285750" indent="-285750">
              <a:buFont typeface="Arial" panose="020B0604020202020204" pitchFamily="34" charset="0"/>
              <a:buChar char="•"/>
            </a:pPr>
            <a:r>
              <a:rPr lang="de-DE" dirty="0" smtClean="0">
                <a:solidFill>
                  <a:schemeClr val="bg1"/>
                </a:solidFill>
                <a:latin typeface="Consolas" panose="020B0609020204030204" pitchFamily="49" charset="0"/>
              </a:rPr>
              <a:t>durch </a:t>
            </a:r>
            <a:r>
              <a:rPr lang="de-DE" dirty="0">
                <a:solidFill>
                  <a:schemeClr val="bg1"/>
                </a:solidFill>
                <a:latin typeface="Consolas" panose="020B0609020204030204" pitchFamily="49" charset="0"/>
              </a:rPr>
              <a:t>Metadaten </a:t>
            </a:r>
            <a:r>
              <a:rPr lang="de-DE" dirty="0" smtClean="0">
                <a:solidFill>
                  <a:schemeClr val="bg1"/>
                </a:solidFill>
                <a:latin typeface="Consolas" panose="020B0609020204030204" pitchFamily="49" charset="0"/>
              </a:rPr>
              <a:t>erschlossen,</a:t>
            </a:r>
          </a:p>
          <a:p>
            <a:pPr marL="285750" indent="-285750">
              <a:buFont typeface="Arial" panose="020B0604020202020204" pitchFamily="34" charset="0"/>
              <a:buChar char="•"/>
            </a:pPr>
            <a:r>
              <a:rPr lang="de-DE" dirty="0" smtClean="0">
                <a:solidFill>
                  <a:schemeClr val="bg1"/>
                </a:solidFill>
                <a:latin typeface="Consolas" panose="020B0609020204030204" pitchFamily="49" charset="0"/>
              </a:rPr>
              <a:t>linguistisch annotiert</a:t>
            </a:r>
            <a:endParaRPr lang="de-DE" dirty="0">
              <a:solidFill>
                <a:schemeClr val="bg1"/>
              </a:solidFill>
              <a:latin typeface="Consolas" panose="020B0609020204030204" pitchFamily="49" charset="0"/>
            </a:endParaRPr>
          </a:p>
        </p:txBody>
      </p:sp>
      <p:sp>
        <p:nvSpPr>
          <p:cNvPr id="5" name="Rechteckige Legende 4"/>
          <p:cNvSpPr/>
          <p:nvPr/>
        </p:nvSpPr>
        <p:spPr>
          <a:xfrm>
            <a:off x="248092" y="1244261"/>
            <a:ext cx="11546959" cy="4210953"/>
          </a:xfrm>
          <a:prstGeom prst="wedgeRectCallout">
            <a:avLst>
              <a:gd name="adj1" fmla="val -33479"/>
              <a:gd name="adj2" fmla="val 65831"/>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descr="https://media0.faz.net/ppmedia/aktuell/gesellschaft/2293263948/1.963152/default/wortwart-der-deutschen-lothar.jpg"/>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5503" t="1416" r="18835" b="-1416"/>
          <a:stretch/>
        </p:blipFill>
        <p:spPr bwMode="auto">
          <a:xfrm>
            <a:off x="248092" y="5583469"/>
            <a:ext cx="925063" cy="939209"/>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https://www.gw.uni-hamburg.de/2983509/zinsmeister-e4d0affce23f323985c1e56ef588fce119cc76b8.jpg"/>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589" t="6088" r="2589" b="12670"/>
          <a:stretch/>
        </p:blipFill>
        <p:spPr bwMode="auto">
          <a:xfrm>
            <a:off x="1103707" y="5555649"/>
            <a:ext cx="909478" cy="1005342"/>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3961190" y="5745367"/>
            <a:ext cx="8135560" cy="954107"/>
          </a:xfrm>
          <a:prstGeom prst="rect">
            <a:avLst/>
          </a:prstGeom>
          <a:noFill/>
        </p:spPr>
        <p:txBody>
          <a:bodyPr wrap="none" rtlCol="0">
            <a:spAutoFit/>
          </a:bodyPr>
          <a:lstStyle/>
          <a:p>
            <a:r>
              <a:rPr lang="de-DE" sz="1400" dirty="0">
                <a:solidFill>
                  <a:schemeClr val="bg1"/>
                </a:solidFill>
                <a:latin typeface="Consolas" panose="020B0609020204030204" pitchFamily="49" charset="0"/>
              </a:rPr>
              <a:t>Lothar </a:t>
            </a:r>
            <a:r>
              <a:rPr lang="de-DE" sz="1400" dirty="0" err="1" smtClean="0">
                <a:solidFill>
                  <a:schemeClr val="bg1"/>
                </a:solidFill>
                <a:latin typeface="Consolas" panose="020B0609020204030204" pitchFamily="49" charset="0"/>
              </a:rPr>
              <a:t>Lemnitzer</a:t>
            </a:r>
            <a:r>
              <a:rPr lang="de-DE" sz="1400" dirty="0" smtClean="0">
                <a:solidFill>
                  <a:schemeClr val="bg1"/>
                </a:solidFill>
                <a:latin typeface="Consolas" panose="020B0609020204030204" pitchFamily="49" charset="0"/>
              </a:rPr>
              <a:t> und </a:t>
            </a:r>
            <a:r>
              <a:rPr lang="de-DE" sz="1400" dirty="0">
                <a:solidFill>
                  <a:schemeClr val="bg1"/>
                </a:solidFill>
                <a:latin typeface="Consolas" panose="020B0609020204030204" pitchFamily="49" charset="0"/>
              </a:rPr>
              <a:t>Heike Zinsmeister. 2010. </a:t>
            </a:r>
            <a:endParaRPr lang="de-DE" sz="1400" dirty="0" smtClean="0">
              <a:solidFill>
                <a:schemeClr val="bg1"/>
              </a:solidFill>
              <a:latin typeface="Consolas" panose="020B0609020204030204" pitchFamily="49" charset="0"/>
            </a:endParaRPr>
          </a:p>
          <a:p>
            <a:r>
              <a:rPr lang="de-DE" sz="1400" i="1" dirty="0" smtClean="0">
                <a:solidFill>
                  <a:schemeClr val="bg1"/>
                </a:solidFill>
                <a:latin typeface="Consolas" panose="020B0609020204030204" pitchFamily="49" charset="0"/>
              </a:rPr>
              <a:t>Korpuslinguistik</a:t>
            </a:r>
            <a:r>
              <a:rPr lang="de-DE" sz="1400" i="1" dirty="0">
                <a:solidFill>
                  <a:schemeClr val="bg1"/>
                </a:solidFill>
                <a:latin typeface="Consolas" panose="020B0609020204030204" pitchFamily="49" charset="0"/>
              </a:rPr>
              <a:t>: eine Einführung</a:t>
            </a:r>
            <a:r>
              <a:rPr lang="de-DE" sz="1400" dirty="0">
                <a:solidFill>
                  <a:schemeClr val="bg1"/>
                </a:solidFill>
                <a:latin typeface="Consolas" panose="020B0609020204030204" pitchFamily="49" charset="0"/>
              </a:rPr>
              <a:t>. </a:t>
            </a:r>
            <a:r>
              <a:rPr lang="de-DE" sz="1400" dirty="0" smtClean="0">
                <a:solidFill>
                  <a:schemeClr val="bg1"/>
                </a:solidFill>
                <a:latin typeface="Consolas" panose="020B0609020204030204" pitchFamily="49" charset="0"/>
              </a:rPr>
              <a:t>2</a:t>
            </a:r>
            <a:r>
              <a:rPr lang="de-DE" sz="1400" dirty="0">
                <a:solidFill>
                  <a:schemeClr val="bg1"/>
                </a:solidFill>
                <a:latin typeface="Consolas" panose="020B0609020204030204" pitchFamily="49" charset="0"/>
              </a:rPr>
              <a:t>., durchgesehene und aktualisierte Auflage. </a:t>
            </a:r>
            <a:endParaRPr lang="de-DE" sz="1400" dirty="0" smtClean="0">
              <a:solidFill>
                <a:schemeClr val="bg1"/>
              </a:solidFill>
              <a:latin typeface="Consolas" panose="020B0609020204030204" pitchFamily="49" charset="0"/>
            </a:endParaRPr>
          </a:p>
          <a:p>
            <a:r>
              <a:rPr lang="de-DE" sz="1400" dirty="0" smtClean="0">
                <a:solidFill>
                  <a:schemeClr val="bg1"/>
                </a:solidFill>
                <a:latin typeface="Consolas" panose="020B0609020204030204" pitchFamily="49" charset="0"/>
              </a:rPr>
              <a:t>Narr-Studienbücher</a:t>
            </a:r>
            <a:r>
              <a:rPr lang="de-DE" sz="1400" dirty="0">
                <a:solidFill>
                  <a:schemeClr val="bg1"/>
                </a:solidFill>
                <a:latin typeface="Consolas" panose="020B0609020204030204" pitchFamily="49" charset="0"/>
              </a:rPr>
              <a:t>. </a:t>
            </a:r>
            <a:r>
              <a:rPr lang="de-DE" sz="1400" dirty="0" smtClean="0">
                <a:solidFill>
                  <a:schemeClr val="bg1"/>
                </a:solidFill>
                <a:latin typeface="Consolas" panose="020B0609020204030204" pitchFamily="49" charset="0"/>
              </a:rPr>
              <a:t>Tübingen</a:t>
            </a:r>
            <a:r>
              <a:rPr lang="de-DE" sz="1400" dirty="0">
                <a:solidFill>
                  <a:schemeClr val="bg1"/>
                </a:solidFill>
                <a:latin typeface="Consolas" panose="020B0609020204030204" pitchFamily="49" charset="0"/>
              </a:rPr>
              <a:t>: Narr Verlag.</a:t>
            </a:r>
          </a:p>
          <a:p>
            <a:endParaRPr lang="de-DE" sz="1400" dirty="0">
              <a:solidFill>
                <a:schemeClr val="bg1"/>
              </a:solidFill>
              <a:latin typeface="Consolas" panose="020B0609020204030204" pitchFamily="49" charset="0"/>
            </a:endParaRPr>
          </a:p>
        </p:txBody>
      </p:sp>
      <p:sp>
        <p:nvSpPr>
          <p:cNvPr id="3" name="Rechteck 2"/>
          <p:cNvSpPr/>
          <p:nvPr/>
        </p:nvSpPr>
        <p:spPr>
          <a:xfrm>
            <a:off x="764498" y="1757465"/>
            <a:ext cx="2113613" cy="4310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p:cNvGrpSpPr/>
          <p:nvPr/>
        </p:nvGrpSpPr>
        <p:grpSpPr>
          <a:xfrm>
            <a:off x="2878111" y="1155787"/>
            <a:ext cx="9069782" cy="1845938"/>
            <a:chOff x="2878111" y="1155787"/>
            <a:chExt cx="9069782" cy="1845938"/>
          </a:xfrm>
        </p:grpSpPr>
        <p:cxnSp>
          <p:nvCxnSpPr>
            <p:cNvPr id="10" name="Gerader Verbinder 9"/>
            <p:cNvCxnSpPr>
              <a:stCxn id="3" idx="3"/>
            </p:cNvCxnSpPr>
            <p:nvPr/>
          </p:nvCxnSpPr>
          <p:spPr>
            <a:xfrm flipV="1">
              <a:off x="2878111" y="1244261"/>
              <a:ext cx="2863122" cy="7287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3442741" y="1155787"/>
              <a:ext cx="8505152" cy="1845938"/>
            </a:xfrm>
            <a:prstGeom prst="rect">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p:cNvGrpSpPr/>
            <p:nvPr/>
          </p:nvGrpSpPr>
          <p:grpSpPr>
            <a:xfrm>
              <a:off x="4530301" y="2133429"/>
              <a:ext cx="3230203" cy="774521"/>
              <a:chOff x="4400430" y="3999905"/>
              <a:chExt cx="3230203" cy="774521"/>
            </a:xfrm>
          </p:grpSpPr>
          <p:cxnSp>
            <p:nvCxnSpPr>
              <p:cNvPr id="16" name="Gerader Verbinder 15"/>
              <p:cNvCxnSpPr/>
              <p:nvPr/>
            </p:nvCxnSpPr>
            <p:spPr>
              <a:xfrm flipH="1">
                <a:off x="5978106" y="3999905"/>
                <a:ext cx="1652527" cy="60660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4400430" y="4405094"/>
                <a:ext cx="1577676"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 </a:t>
                </a:r>
                <a:r>
                  <a:rPr lang="de-DE" dirty="0" smtClean="0">
                    <a:solidFill>
                      <a:srgbClr val="FFFF00"/>
                    </a:solidFill>
                    <a:latin typeface="Consolas" panose="020B0609020204030204" pitchFamily="49" charset="0"/>
                  </a:rPr>
                  <a:t>Metadaten</a:t>
                </a:r>
                <a:endParaRPr lang="de-DE" dirty="0" smtClean="0">
                  <a:solidFill>
                    <a:schemeClr val="bg1"/>
                  </a:solidFill>
                  <a:latin typeface="Consolas" panose="020B0609020204030204" pitchFamily="49" charset="0"/>
                </a:endParaRPr>
              </a:p>
            </p:txBody>
          </p:sp>
        </p:grpSp>
        <p:pic>
          <p:nvPicPr>
            <p:cNvPr id="18" name="Grafik 17"/>
            <p:cNvPicPr>
              <a:picLocks noChangeAspect="1"/>
            </p:cNvPicPr>
            <p:nvPr/>
          </p:nvPicPr>
          <p:blipFill>
            <a:blip r:embed="rId4"/>
            <a:stretch>
              <a:fillRect/>
            </a:stretch>
          </p:blipFill>
          <p:spPr>
            <a:xfrm>
              <a:off x="3542324" y="1310172"/>
              <a:ext cx="8307401" cy="1022326"/>
            </a:xfrm>
            <a:prstGeom prst="rect">
              <a:avLst/>
            </a:prstGeom>
            <a:effectLst>
              <a:glow rad="228600">
                <a:schemeClr val="accent3">
                  <a:satMod val="175000"/>
                  <a:alpha val="40000"/>
                </a:schemeClr>
              </a:glow>
            </a:effectLst>
          </p:spPr>
        </p:pic>
      </p:grpSp>
      <p:sp>
        <p:nvSpPr>
          <p:cNvPr id="13" name="Pfeil nach unten 12"/>
          <p:cNvSpPr/>
          <p:nvPr/>
        </p:nvSpPr>
        <p:spPr>
          <a:xfrm>
            <a:off x="6934240" y="3091848"/>
            <a:ext cx="761077" cy="659568"/>
          </a:xfrm>
          <a:prstGeom prst="downArrow">
            <a:avLst/>
          </a:prstGeom>
          <a:solidFill>
            <a:schemeClr val="tx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3442741" y="3789017"/>
            <a:ext cx="8505152" cy="2314779"/>
          </a:xfrm>
          <a:prstGeom prst="rect">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600" dirty="0" smtClean="0">
                <a:latin typeface="Consolas" panose="020B0609020204030204" pitchFamily="49" charset="0"/>
              </a:rPr>
              <a:t>Korpus-Abfragesysteme brauchen maschinenlesbare Daten. Man kann mit so einem Abfragesystem (aktuell noch nicht </a:t>
            </a:r>
            <a:r>
              <a:rPr lang="de-DE" sz="1600" dirty="0" err="1" smtClean="0">
                <a:latin typeface="Consolas" panose="020B0609020204030204" pitchFamily="49" charset="0"/>
              </a:rPr>
              <a:t>natürlichsprachlich</a:t>
            </a:r>
            <a:r>
              <a:rPr lang="de-DE" sz="1600" dirty="0" smtClean="0">
                <a:latin typeface="Consolas" panose="020B0609020204030204" pitchFamily="49" charset="0"/>
              </a:rPr>
              <a:t>) folgende Fragen analysieren:</a:t>
            </a:r>
          </a:p>
        </p:txBody>
      </p:sp>
      <p:grpSp>
        <p:nvGrpSpPr>
          <p:cNvPr id="24" name="Gruppieren 23"/>
          <p:cNvGrpSpPr/>
          <p:nvPr/>
        </p:nvGrpSpPr>
        <p:grpSpPr>
          <a:xfrm>
            <a:off x="3814997" y="1488976"/>
            <a:ext cx="7402989" cy="3530978"/>
            <a:chOff x="3814997" y="1488976"/>
            <a:chExt cx="7402989" cy="3530978"/>
          </a:xfrm>
        </p:grpSpPr>
        <p:sp>
          <p:nvSpPr>
            <p:cNvPr id="21" name="Textfeld 20"/>
            <p:cNvSpPr txBox="1"/>
            <p:nvPr/>
          </p:nvSpPr>
          <p:spPr>
            <a:xfrm>
              <a:off x="3814997" y="4650622"/>
              <a:ext cx="7402989"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 Gebe mir Belege für „U-Bahn“ in belletristischen Texten</a:t>
              </a:r>
              <a:endParaRPr lang="de-DE" dirty="0">
                <a:solidFill>
                  <a:schemeClr val="bg1"/>
                </a:solidFill>
                <a:latin typeface="Consolas" panose="020B0609020204030204" pitchFamily="49" charset="0"/>
              </a:endParaRPr>
            </a:p>
          </p:txBody>
        </p:sp>
        <p:sp>
          <p:nvSpPr>
            <p:cNvPr id="23" name="Rechteck 22"/>
            <p:cNvSpPr/>
            <p:nvPr/>
          </p:nvSpPr>
          <p:spPr>
            <a:xfrm>
              <a:off x="3814997" y="4650622"/>
              <a:ext cx="7402989" cy="36933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4544904" y="2495326"/>
              <a:ext cx="1818421" cy="36933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9088724" y="1488976"/>
              <a:ext cx="534220" cy="62691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29"/>
          <p:cNvGrpSpPr/>
          <p:nvPr/>
        </p:nvGrpSpPr>
        <p:grpSpPr>
          <a:xfrm>
            <a:off x="3795960" y="2090137"/>
            <a:ext cx="8053764" cy="3806525"/>
            <a:chOff x="3795960" y="2090137"/>
            <a:chExt cx="8053764" cy="3806525"/>
          </a:xfrm>
        </p:grpSpPr>
        <p:sp>
          <p:nvSpPr>
            <p:cNvPr id="34" name="Textfeld 33"/>
            <p:cNvSpPr txBox="1"/>
            <p:nvPr/>
          </p:nvSpPr>
          <p:spPr>
            <a:xfrm>
              <a:off x="3795960" y="5503104"/>
              <a:ext cx="5376793"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 Zähle NC / VC / PC &gt; NC=3 / VC=2 / PC=1</a:t>
              </a:r>
              <a:endParaRPr lang="de-DE" dirty="0">
                <a:solidFill>
                  <a:schemeClr val="bg1"/>
                </a:solidFill>
                <a:latin typeface="Consolas" panose="020B0609020204030204" pitchFamily="49" charset="0"/>
              </a:endParaRPr>
            </a:p>
          </p:txBody>
        </p:sp>
        <p:sp>
          <p:nvSpPr>
            <p:cNvPr id="35" name="Rechteck 34"/>
            <p:cNvSpPr/>
            <p:nvPr/>
          </p:nvSpPr>
          <p:spPr>
            <a:xfrm>
              <a:off x="3807502" y="5484038"/>
              <a:ext cx="5281222" cy="412624"/>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5454113" y="2090137"/>
              <a:ext cx="6395611" cy="23207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6" name="Gruppieren 35"/>
          <p:cNvGrpSpPr/>
          <p:nvPr/>
        </p:nvGrpSpPr>
        <p:grpSpPr>
          <a:xfrm>
            <a:off x="3814997" y="1698169"/>
            <a:ext cx="4237057" cy="3757045"/>
            <a:chOff x="3814997" y="1698169"/>
            <a:chExt cx="4237057" cy="3757045"/>
          </a:xfrm>
        </p:grpSpPr>
        <p:sp>
          <p:nvSpPr>
            <p:cNvPr id="26" name="Rechteck 25"/>
            <p:cNvSpPr/>
            <p:nvPr/>
          </p:nvSpPr>
          <p:spPr>
            <a:xfrm>
              <a:off x="3814997" y="5042590"/>
              <a:ext cx="4213973" cy="41262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5914489" y="1698169"/>
              <a:ext cx="501302" cy="21617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6407821" y="1909317"/>
              <a:ext cx="501302" cy="21617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6913044" y="1702037"/>
              <a:ext cx="501302" cy="21617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3814997" y="5042590"/>
              <a:ext cx="4237057"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 Finde Muster wie VVFIN wie ADV</a:t>
              </a:r>
              <a:endParaRPr lang="de-DE" dirty="0">
                <a:solidFill>
                  <a:schemeClr val="bg1"/>
                </a:solidFill>
                <a:latin typeface="Consolas" panose="020B0609020204030204" pitchFamily="49" charset="0"/>
              </a:endParaRPr>
            </a:p>
          </p:txBody>
        </p:sp>
      </p:grpSp>
    </p:spTree>
    <p:extLst>
      <p:ext uri="{BB962C8B-B14F-4D97-AF65-F5344CB8AC3E}">
        <p14:creationId xmlns:p14="http://schemas.microsoft.com/office/powerpoint/2010/main" val="52089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uppieren 6"/>
          <p:cNvGrpSpPr/>
          <p:nvPr/>
        </p:nvGrpSpPr>
        <p:grpSpPr>
          <a:xfrm>
            <a:off x="4549592" y="1822493"/>
            <a:ext cx="3205546" cy="2308043"/>
            <a:chOff x="4549592" y="1822493"/>
            <a:chExt cx="3205546" cy="2308043"/>
          </a:xfrm>
        </p:grpSpPr>
        <p:cxnSp>
          <p:nvCxnSpPr>
            <p:cNvPr id="48" name="Gerader Verbinder 47">
              <a:extLst>
                <a:ext uri="{FF2B5EF4-FFF2-40B4-BE49-F238E27FC236}">
                  <a16:creationId xmlns:a16="http://schemas.microsoft.com/office/drawing/2014/main" id="{644B0661-8E51-4995-9116-6171BCE20DD7}"/>
                </a:ext>
              </a:extLst>
            </p:cNvPr>
            <p:cNvCxnSpPr/>
            <p:nvPr/>
          </p:nvCxnSpPr>
          <p:spPr>
            <a:xfrm flipV="1">
              <a:off x="5990168" y="3445411"/>
              <a:ext cx="432619" cy="3539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C02DC2EB-9704-42AC-B314-943799743EF0}"/>
                </a:ext>
              </a:extLst>
            </p:cNvPr>
            <p:cNvSpPr txBox="1"/>
            <p:nvPr/>
          </p:nvSpPr>
          <p:spPr>
            <a:xfrm>
              <a:off x="4636713" y="2536622"/>
              <a:ext cx="280474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corpus-driven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corpus-based	</a:t>
              </a:r>
            </a:p>
          </p:txBody>
        </p:sp>
        <p:cxnSp>
          <p:nvCxnSpPr>
            <p:cNvPr id="53" name="Gerader Verbinder 52">
              <a:extLst>
                <a:ext uri="{FF2B5EF4-FFF2-40B4-BE49-F238E27FC236}">
                  <a16:creationId xmlns:a16="http://schemas.microsoft.com/office/drawing/2014/main" id="{4D8B6764-1408-4A4D-8239-252760358C06}"/>
                </a:ext>
              </a:extLst>
            </p:cNvPr>
            <p:cNvCxnSpPr/>
            <p:nvPr/>
          </p:nvCxnSpPr>
          <p:spPr>
            <a:xfrm flipV="1">
              <a:off x="5557549" y="2181710"/>
              <a:ext cx="432619" cy="3539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Rechteck 53">
              <a:extLst>
                <a:ext uri="{FF2B5EF4-FFF2-40B4-BE49-F238E27FC236}">
                  <a16:creationId xmlns:a16="http://schemas.microsoft.com/office/drawing/2014/main" id="{871EE3B5-2A90-4CD5-8636-D293E30B9702}"/>
                </a:ext>
              </a:extLst>
            </p:cNvPr>
            <p:cNvSpPr/>
            <p:nvPr/>
          </p:nvSpPr>
          <p:spPr>
            <a:xfrm>
              <a:off x="4657815" y="1822493"/>
              <a:ext cx="30973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Induktion / Quantitativ</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55" name="Rechteck 54">
              <a:extLst>
                <a:ext uri="{FF2B5EF4-FFF2-40B4-BE49-F238E27FC236}">
                  <a16:creationId xmlns:a16="http://schemas.microsoft.com/office/drawing/2014/main" id="{3F54497B-DD42-465B-81D2-31DC502E5748}"/>
                </a:ext>
              </a:extLst>
            </p:cNvPr>
            <p:cNvSpPr/>
            <p:nvPr/>
          </p:nvSpPr>
          <p:spPr>
            <a:xfrm>
              <a:off x="4549592" y="3761204"/>
              <a:ext cx="29706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Deduktion /</a:t>
              </a:r>
              <a:r>
                <a:rPr kumimoji="0" lang="de-DE" sz="1800" b="0" i="0" u="none" strike="noStrike" kern="1200" cap="none" spc="0" normalizeH="0" noProof="0" dirty="0" smtClean="0">
                  <a:ln>
                    <a:noFill/>
                  </a:ln>
                  <a:solidFill>
                    <a:prstClr val="white"/>
                  </a:solidFill>
                  <a:effectLst/>
                  <a:uLnTx/>
                  <a:uFillTx/>
                  <a:latin typeface="Consolas" panose="020B0609020204030204" pitchFamily="49" charset="0"/>
                  <a:ea typeface="+mn-ea"/>
                  <a:cs typeface="+mn-cs"/>
                </a:rPr>
                <a:t> Qualitativ</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grpSp>
        <p:nvGrpSpPr>
          <p:cNvPr id="3" name="Gruppieren 2"/>
          <p:cNvGrpSpPr/>
          <p:nvPr/>
        </p:nvGrpSpPr>
        <p:grpSpPr>
          <a:xfrm>
            <a:off x="3858638" y="648510"/>
            <a:ext cx="4263957" cy="5110264"/>
            <a:chOff x="3858638" y="648510"/>
            <a:chExt cx="4263957" cy="5110264"/>
          </a:xfrm>
        </p:grpSpPr>
        <p:cxnSp>
          <p:nvCxnSpPr>
            <p:cNvPr id="22" name="Gerader Verbinder 21"/>
            <p:cNvCxnSpPr/>
            <p:nvPr/>
          </p:nvCxnSpPr>
          <p:spPr>
            <a:xfrm>
              <a:off x="3858638" y="1063557"/>
              <a:ext cx="0" cy="469521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5145932" y="648510"/>
              <a:ext cx="29766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Methode</a:t>
              </a:r>
              <a:endParaRPr kumimoji="0" lang="de-DE" sz="3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sp>
        <p:nvSpPr>
          <p:cNvPr id="59" name="Textfeld 58"/>
          <p:cNvSpPr txBox="1"/>
          <p:nvPr/>
        </p:nvSpPr>
        <p:spPr>
          <a:xfrm>
            <a:off x="838660" y="634502"/>
            <a:ext cx="2976663" cy="584775"/>
          </a:xfrm>
          <a:prstGeom prst="rect">
            <a:avLst/>
          </a:prstGeom>
          <a:noFill/>
        </p:spPr>
        <p:txBody>
          <a:bodyPr wrap="square" rtlCol="0">
            <a:spAutoFit/>
          </a:bodyPr>
          <a:lstStyle/>
          <a:p>
            <a:pPr>
              <a:defRPr/>
            </a:pPr>
            <a:r>
              <a:rPr lang="de-DE" sz="3200" dirty="0" smtClean="0">
                <a:solidFill>
                  <a:prstClr val="white"/>
                </a:solidFill>
                <a:latin typeface="Consolas" panose="020B0609020204030204" pitchFamily="49" charset="0"/>
              </a:rPr>
              <a:t>Theorie</a:t>
            </a:r>
            <a:endParaRPr lang="de-DE" sz="3200" dirty="0">
              <a:solidFill>
                <a:prstClr val="white"/>
              </a:solidFill>
              <a:latin typeface="Consolas" panose="020B0609020204030204" pitchFamily="49" charset="0"/>
            </a:endParaRPr>
          </a:p>
        </p:txBody>
      </p:sp>
      <p:sp>
        <p:nvSpPr>
          <p:cNvPr id="63" name="Textfeld 62"/>
          <p:cNvSpPr txBox="1"/>
          <p:nvPr/>
        </p:nvSpPr>
        <p:spPr>
          <a:xfrm>
            <a:off x="172113" y="1785424"/>
            <a:ext cx="28552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Forschungsfrage</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4" name="Textfeld 63"/>
          <p:cNvSpPr txBox="1"/>
          <p:nvPr/>
        </p:nvSpPr>
        <p:spPr>
          <a:xfrm rot="20903287">
            <a:off x="587738" y="2247089"/>
            <a:ext cx="31217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Theorie-Framework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5" name="Textfeld 64"/>
          <p:cNvSpPr txBox="1"/>
          <p:nvPr/>
        </p:nvSpPr>
        <p:spPr>
          <a:xfrm>
            <a:off x="1715017" y="3342328"/>
            <a:ext cx="3121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6" name="Textfeld 65"/>
          <p:cNvSpPr txBox="1"/>
          <p:nvPr/>
        </p:nvSpPr>
        <p:spPr>
          <a:xfrm rot="21370435">
            <a:off x="846477" y="2978861"/>
            <a:ext cx="31217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Diskurs</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7" name="Textfeld 66"/>
          <p:cNvSpPr txBox="1"/>
          <p:nvPr/>
        </p:nvSpPr>
        <p:spPr>
          <a:xfrm rot="422795">
            <a:off x="1451004" y="2963472"/>
            <a:ext cx="3121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Semantik/Lexik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23" name="Textfeld 22"/>
          <p:cNvSpPr txBox="1"/>
          <p:nvPr/>
        </p:nvSpPr>
        <p:spPr>
          <a:xfrm>
            <a:off x="418840" y="3793654"/>
            <a:ext cx="29875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Genderlinguistik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nvGrpSpPr>
          <p:cNvPr id="6" name="Gruppieren 5"/>
          <p:cNvGrpSpPr/>
          <p:nvPr/>
        </p:nvGrpSpPr>
        <p:grpSpPr>
          <a:xfrm>
            <a:off x="4116872" y="1345111"/>
            <a:ext cx="3756994" cy="2973276"/>
            <a:chOff x="4116872" y="1345111"/>
            <a:chExt cx="3756994" cy="2973276"/>
          </a:xfrm>
        </p:grpSpPr>
        <p:sp>
          <p:nvSpPr>
            <p:cNvPr id="2" name="Rechteck 1"/>
            <p:cNvSpPr/>
            <p:nvPr/>
          </p:nvSpPr>
          <p:spPr>
            <a:xfrm>
              <a:off x="4116872" y="1596170"/>
              <a:ext cx="3756994" cy="27222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4490191" y="1345111"/>
              <a:ext cx="2987553" cy="46166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Korpuslinguistik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sp>
        <p:nvSpPr>
          <p:cNvPr id="9" name="Chevron 8"/>
          <p:cNvSpPr/>
          <p:nvPr/>
        </p:nvSpPr>
        <p:spPr>
          <a:xfrm>
            <a:off x="172113" y="3782729"/>
            <a:ext cx="246727" cy="514394"/>
          </a:xfrm>
          <a:prstGeom prst="chevron">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Legende mit Linie 1 9"/>
          <p:cNvSpPr/>
          <p:nvPr/>
        </p:nvSpPr>
        <p:spPr>
          <a:xfrm>
            <a:off x="8014701" y="3807372"/>
            <a:ext cx="3973932" cy="1264813"/>
          </a:xfrm>
          <a:prstGeom prst="borderCallout1">
            <a:avLst>
              <a:gd name="adj1" fmla="val 220"/>
              <a:gd name="adj2" fmla="val 189"/>
              <a:gd name="adj3" fmla="val -30313"/>
              <a:gd name="adj4" fmla="val -19998"/>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400" dirty="0" smtClean="0">
                <a:latin typeface="Consolas" panose="020B0609020204030204" pitchFamily="49" charset="0"/>
              </a:rPr>
              <a:t>X kann ein oder mehrere Token umfassen</a:t>
            </a:r>
          </a:p>
          <a:p>
            <a:r>
              <a:rPr lang="de-DE" sz="1600" dirty="0" smtClean="0">
                <a:latin typeface="Consolas" panose="020B0609020204030204" pitchFamily="49" charset="0"/>
              </a:rPr>
              <a:t>- Kommt X im Korpus vor?</a:t>
            </a:r>
            <a:br>
              <a:rPr lang="de-DE" sz="1600" dirty="0" smtClean="0">
                <a:latin typeface="Consolas" panose="020B0609020204030204" pitchFamily="49" charset="0"/>
              </a:rPr>
            </a:br>
            <a:r>
              <a:rPr lang="de-DE" sz="1600" dirty="0" smtClean="0">
                <a:latin typeface="Consolas" panose="020B0609020204030204" pitchFamily="49" charset="0"/>
              </a:rPr>
              <a:t>- Wie oft kommt X im Korpus vor?</a:t>
            </a:r>
          </a:p>
          <a:p>
            <a:r>
              <a:rPr lang="de-DE" sz="1600" dirty="0" smtClean="0">
                <a:latin typeface="Consolas" panose="020B0609020204030204" pitchFamily="49" charset="0"/>
              </a:rPr>
              <a:t>- Gebe mir Belege für X</a:t>
            </a:r>
          </a:p>
          <a:p>
            <a:r>
              <a:rPr lang="de-DE" sz="1600" dirty="0" smtClean="0">
                <a:latin typeface="Consolas" panose="020B0609020204030204" pitchFamily="49" charset="0"/>
              </a:rPr>
              <a:t>- Lesen im Korpus</a:t>
            </a:r>
            <a:endParaRPr lang="de-DE" sz="1600" dirty="0">
              <a:latin typeface="Consolas" panose="020B0609020204030204" pitchFamily="49" charset="0"/>
            </a:endParaRPr>
          </a:p>
        </p:txBody>
      </p:sp>
      <p:sp>
        <p:nvSpPr>
          <p:cNvPr id="26" name="Legende mit Linie 1 25"/>
          <p:cNvSpPr/>
          <p:nvPr/>
        </p:nvSpPr>
        <p:spPr>
          <a:xfrm>
            <a:off x="7916179" y="837029"/>
            <a:ext cx="4233495" cy="1538848"/>
          </a:xfrm>
          <a:prstGeom prst="borderCallout1">
            <a:avLst>
              <a:gd name="adj1" fmla="val 49035"/>
              <a:gd name="adj2" fmla="val -418"/>
              <a:gd name="adj3" fmla="val 66376"/>
              <a:gd name="adj4" fmla="val -13897"/>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1600" dirty="0" smtClean="0">
                <a:latin typeface="Consolas" panose="020B0609020204030204" pitchFamily="49" charset="0"/>
              </a:rPr>
              <a:t>- Was sind die häufigsten Token?</a:t>
            </a:r>
          </a:p>
          <a:p>
            <a:r>
              <a:rPr lang="de-DE" sz="1600" dirty="0" smtClean="0">
                <a:latin typeface="Consolas" panose="020B0609020204030204" pitchFamily="49" charset="0"/>
              </a:rPr>
              <a:t>- Signifikante N-Gramme</a:t>
            </a:r>
          </a:p>
          <a:p>
            <a:r>
              <a:rPr lang="de-DE" sz="1600" dirty="0" smtClean="0">
                <a:latin typeface="Consolas" panose="020B0609020204030204" pitchFamily="49" charset="0"/>
              </a:rPr>
              <a:t>- Einflussfaktoren im Korpus</a:t>
            </a:r>
          </a:p>
          <a:p>
            <a:r>
              <a:rPr lang="de-DE" sz="1600" dirty="0" smtClean="0">
                <a:latin typeface="Consolas" panose="020B0609020204030204" pitchFamily="49" charset="0"/>
              </a:rPr>
              <a:t>- Vergleiche Menge A und B</a:t>
            </a:r>
          </a:p>
          <a:p>
            <a:r>
              <a:rPr lang="de-DE" sz="1600" dirty="0" smtClean="0">
                <a:latin typeface="Consolas" panose="020B0609020204030204" pitchFamily="49" charset="0"/>
              </a:rPr>
              <a:t>- Sprachgebrauchsmuster (Bubenhofer)</a:t>
            </a:r>
          </a:p>
          <a:p>
            <a:r>
              <a:rPr lang="de-DE" sz="1600" dirty="0" smtClean="0">
                <a:latin typeface="Consolas" panose="020B0609020204030204" pitchFamily="49" charset="0"/>
              </a:rPr>
              <a:t>- Zeitverlauf </a:t>
            </a:r>
            <a:endParaRPr lang="de-DE" sz="1600" dirty="0">
              <a:latin typeface="Consolas" panose="020B0609020204030204" pitchFamily="49" charset="0"/>
            </a:endParaRPr>
          </a:p>
        </p:txBody>
      </p:sp>
      <p:grpSp>
        <p:nvGrpSpPr>
          <p:cNvPr id="4" name="Gruppieren 3"/>
          <p:cNvGrpSpPr/>
          <p:nvPr/>
        </p:nvGrpSpPr>
        <p:grpSpPr>
          <a:xfrm>
            <a:off x="4423144" y="2447144"/>
            <a:ext cx="3238706" cy="1075748"/>
            <a:chOff x="4423144" y="2447144"/>
            <a:chExt cx="3238706" cy="1075748"/>
          </a:xfrm>
        </p:grpSpPr>
        <p:sp>
          <p:nvSpPr>
            <p:cNvPr id="27" name="Rechteck 26"/>
            <p:cNvSpPr/>
            <p:nvPr/>
          </p:nvSpPr>
          <p:spPr>
            <a:xfrm>
              <a:off x="5752645" y="2800352"/>
              <a:ext cx="564578" cy="369332"/>
            </a:xfrm>
            <a:prstGeom prst="rect">
              <a:avLst/>
            </a:prstGeom>
          </p:spPr>
          <p:txBody>
            <a:bodyPr wrap="none">
              <a:spAutoFit/>
            </a:bodyPr>
            <a:lstStyle/>
            <a:p>
              <a:pPr lvl="0">
                <a:defRPr/>
              </a:pPr>
              <a:r>
                <a:rPr lang="de-DE" dirty="0" smtClean="0">
                  <a:solidFill>
                    <a:srgbClr val="FFFF00"/>
                  </a:solidFill>
                  <a:latin typeface="Consolas" panose="020B0609020204030204" pitchFamily="49" charset="0"/>
                </a:rPr>
                <a:t>???</a:t>
              </a:r>
              <a:endParaRPr lang="de-DE" dirty="0">
                <a:solidFill>
                  <a:srgbClr val="FFFF00"/>
                </a:solidFill>
                <a:latin typeface="Consolas" panose="020B0609020204030204" pitchFamily="49" charset="0"/>
              </a:endParaRPr>
            </a:p>
          </p:txBody>
        </p:sp>
        <p:sp>
          <p:nvSpPr>
            <p:cNvPr id="28" name="Ellipse 27"/>
            <p:cNvSpPr/>
            <p:nvPr/>
          </p:nvSpPr>
          <p:spPr>
            <a:xfrm>
              <a:off x="4423144" y="2447144"/>
              <a:ext cx="3238706" cy="1075748"/>
            </a:xfrm>
            <a:prstGeom prst="ellipse">
              <a:avLst/>
            </a:prstGeom>
            <a:noFill/>
            <a:ln w="38100">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9" name="Picture 2" descr="https://i.imgflip.com/81kj5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08"/>
            <a:ext cx="453571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animBg="1"/>
      <p:bldP spid="10"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3" name="Gruppieren 32">
            <a:extLst>
              <a:ext uri="{FF2B5EF4-FFF2-40B4-BE49-F238E27FC236}">
                <a16:creationId xmlns:a16="http://schemas.microsoft.com/office/drawing/2014/main" id="{0877B994-17F2-4F3A-8B29-58B89F600BF1}"/>
              </a:ext>
            </a:extLst>
          </p:cNvPr>
          <p:cNvGrpSpPr/>
          <p:nvPr/>
        </p:nvGrpSpPr>
        <p:grpSpPr>
          <a:xfrm>
            <a:off x="799162" y="185679"/>
            <a:ext cx="10559569" cy="3916618"/>
            <a:chOff x="712174" y="662731"/>
            <a:chExt cx="10559569" cy="3916618"/>
          </a:xfrm>
        </p:grpSpPr>
        <p:sp>
          <p:nvSpPr>
            <p:cNvPr id="34" name="Rechteck 6">
              <a:extLst>
                <a:ext uri="{FF2B5EF4-FFF2-40B4-BE49-F238E27FC236}">
                  <a16:creationId xmlns:a16="http://schemas.microsoft.com/office/drawing/2014/main" id="{4076913D-BBA0-448D-A735-4015DBA9AA18}"/>
                </a:ext>
              </a:extLst>
            </p:cNvPr>
            <p:cNvSpPr/>
            <p:nvPr/>
          </p:nvSpPr>
          <p:spPr>
            <a:xfrm>
              <a:off x="712174" y="662731"/>
              <a:ext cx="3903785" cy="2127738"/>
            </a:xfrm>
            <a:custGeom>
              <a:avLst/>
              <a:gdLst>
                <a:gd name="connsiteX0" fmla="*/ 0 w 10462847"/>
                <a:gd name="connsiteY0" fmla="*/ 0 h 4580791"/>
                <a:gd name="connsiteX1" fmla="*/ 10462847 w 10462847"/>
                <a:gd name="connsiteY1" fmla="*/ 0 h 4580791"/>
                <a:gd name="connsiteX2" fmla="*/ 10462847 w 10462847"/>
                <a:gd name="connsiteY2" fmla="*/ 4580791 h 4580791"/>
                <a:gd name="connsiteX3" fmla="*/ 0 w 10462847"/>
                <a:gd name="connsiteY3" fmla="*/ 4580791 h 4580791"/>
                <a:gd name="connsiteX4" fmla="*/ 0 w 10462847"/>
                <a:gd name="connsiteY4" fmla="*/ 0 h 4580791"/>
                <a:gd name="connsiteX0" fmla="*/ 0 w 10462847"/>
                <a:gd name="connsiteY0" fmla="*/ 0 h 4580791"/>
                <a:gd name="connsiteX1" fmla="*/ 10462847 w 10462847"/>
                <a:gd name="connsiteY1" fmla="*/ 0 h 4580791"/>
                <a:gd name="connsiteX2" fmla="*/ 0 w 10462847"/>
                <a:gd name="connsiteY2" fmla="*/ 4580791 h 4580791"/>
                <a:gd name="connsiteX3" fmla="*/ 0 w 10462847"/>
                <a:gd name="connsiteY3" fmla="*/ 0 h 4580791"/>
                <a:gd name="connsiteX0" fmla="*/ 0 w 10462847"/>
                <a:gd name="connsiteY0" fmla="*/ 0 h 2127738"/>
                <a:gd name="connsiteX1" fmla="*/ 10462847 w 10462847"/>
                <a:gd name="connsiteY1" fmla="*/ 0 h 2127738"/>
                <a:gd name="connsiteX2" fmla="*/ 8792 w 10462847"/>
                <a:gd name="connsiteY2" fmla="*/ 2127738 h 2127738"/>
                <a:gd name="connsiteX3" fmla="*/ 0 w 10462847"/>
                <a:gd name="connsiteY3" fmla="*/ 0 h 2127738"/>
                <a:gd name="connsiteX0" fmla="*/ 0 w 3903785"/>
                <a:gd name="connsiteY0" fmla="*/ 0 h 2127738"/>
                <a:gd name="connsiteX1" fmla="*/ 3903785 w 3903785"/>
                <a:gd name="connsiteY1" fmla="*/ 8792 h 2127738"/>
                <a:gd name="connsiteX2" fmla="*/ 8792 w 3903785"/>
                <a:gd name="connsiteY2" fmla="*/ 2127738 h 2127738"/>
                <a:gd name="connsiteX3" fmla="*/ 0 w 3903785"/>
                <a:gd name="connsiteY3" fmla="*/ 0 h 2127738"/>
              </a:gdLst>
              <a:ahLst/>
              <a:cxnLst>
                <a:cxn ang="0">
                  <a:pos x="connsiteX0" y="connsiteY0"/>
                </a:cxn>
                <a:cxn ang="0">
                  <a:pos x="connsiteX1" y="connsiteY1"/>
                </a:cxn>
                <a:cxn ang="0">
                  <a:pos x="connsiteX2" y="connsiteY2"/>
                </a:cxn>
                <a:cxn ang="0">
                  <a:pos x="connsiteX3" y="connsiteY3"/>
                </a:cxn>
              </a:cxnLst>
              <a:rect l="l" t="t" r="r" b="b"/>
              <a:pathLst>
                <a:path w="3903785" h="2127738">
                  <a:moveTo>
                    <a:pt x="0" y="0"/>
                  </a:moveTo>
                  <a:lnTo>
                    <a:pt x="3903785" y="8792"/>
                  </a:lnTo>
                  <a:lnTo>
                    <a:pt x="8792" y="2127738"/>
                  </a:lnTo>
                  <a:cubicBezTo>
                    <a:pt x="5861" y="1418492"/>
                    <a:pt x="2931" y="709246"/>
                    <a:pt x="0" y="0"/>
                  </a:cubicBez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35" name="Sprechblase: rechteckig 3">
              <a:extLst>
                <a:ext uri="{FF2B5EF4-FFF2-40B4-BE49-F238E27FC236}">
                  <a16:creationId xmlns:a16="http://schemas.microsoft.com/office/drawing/2014/main" id="{E2D953A4-1862-4D02-991D-8273E57E6EDA}"/>
                </a:ext>
              </a:extLst>
            </p:cNvPr>
            <p:cNvSpPr/>
            <p:nvPr/>
          </p:nvSpPr>
          <p:spPr>
            <a:xfrm>
              <a:off x="896820" y="740422"/>
              <a:ext cx="10374923" cy="3838927"/>
            </a:xfrm>
            <a:custGeom>
              <a:avLst/>
              <a:gdLst>
                <a:gd name="connsiteX0" fmla="*/ 0 w 10366131"/>
                <a:gd name="connsiteY0" fmla="*/ 0 h 4615962"/>
                <a:gd name="connsiteX1" fmla="*/ 1727689 w 10366131"/>
                <a:gd name="connsiteY1" fmla="*/ 0 h 4615962"/>
                <a:gd name="connsiteX2" fmla="*/ 1727689 w 10366131"/>
                <a:gd name="connsiteY2" fmla="*/ 0 h 4615962"/>
                <a:gd name="connsiteX3" fmla="*/ 4319221 w 10366131"/>
                <a:gd name="connsiteY3" fmla="*/ 0 h 4615962"/>
                <a:gd name="connsiteX4" fmla="*/ 10366131 w 10366131"/>
                <a:gd name="connsiteY4" fmla="*/ 0 h 4615962"/>
                <a:gd name="connsiteX5" fmla="*/ 10366131 w 10366131"/>
                <a:gd name="connsiteY5" fmla="*/ 2692645 h 4615962"/>
                <a:gd name="connsiteX6" fmla="*/ 10366131 w 10366131"/>
                <a:gd name="connsiteY6" fmla="*/ 2692645 h 4615962"/>
                <a:gd name="connsiteX7" fmla="*/ 10366131 w 10366131"/>
                <a:gd name="connsiteY7" fmla="*/ 3846635 h 4615962"/>
                <a:gd name="connsiteX8" fmla="*/ 10366131 w 10366131"/>
                <a:gd name="connsiteY8" fmla="*/ 4615962 h 4615962"/>
                <a:gd name="connsiteX9" fmla="*/ 4319221 w 10366131"/>
                <a:gd name="connsiteY9" fmla="*/ 4615962 h 4615962"/>
                <a:gd name="connsiteX10" fmla="*/ 1713418 w 10366131"/>
                <a:gd name="connsiteY10" fmla="*/ 5439127 h 4615962"/>
                <a:gd name="connsiteX11" fmla="*/ 1727689 w 10366131"/>
                <a:gd name="connsiteY11" fmla="*/ 4615962 h 4615962"/>
                <a:gd name="connsiteX12" fmla="*/ 0 w 10366131"/>
                <a:gd name="connsiteY12" fmla="*/ 4615962 h 4615962"/>
                <a:gd name="connsiteX13" fmla="*/ 0 w 10366131"/>
                <a:gd name="connsiteY13" fmla="*/ 3846635 h 4615962"/>
                <a:gd name="connsiteX14" fmla="*/ 0 w 10366131"/>
                <a:gd name="connsiteY14" fmla="*/ 2692645 h 4615962"/>
                <a:gd name="connsiteX15" fmla="*/ 0 w 10366131"/>
                <a:gd name="connsiteY15" fmla="*/ 2692645 h 4615962"/>
                <a:gd name="connsiteX16" fmla="*/ 0 w 10366131"/>
                <a:gd name="connsiteY16" fmla="*/ 0 h 4615962"/>
                <a:gd name="connsiteX0" fmla="*/ 0 w 10366131"/>
                <a:gd name="connsiteY0" fmla="*/ 0 h 5430335"/>
                <a:gd name="connsiteX1" fmla="*/ 1727689 w 10366131"/>
                <a:gd name="connsiteY1" fmla="*/ 0 h 5430335"/>
                <a:gd name="connsiteX2" fmla="*/ 1727689 w 10366131"/>
                <a:gd name="connsiteY2" fmla="*/ 0 h 5430335"/>
                <a:gd name="connsiteX3" fmla="*/ 4319221 w 10366131"/>
                <a:gd name="connsiteY3" fmla="*/ 0 h 5430335"/>
                <a:gd name="connsiteX4" fmla="*/ 10366131 w 10366131"/>
                <a:gd name="connsiteY4" fmla="*/ 0 h 5430335"/>
                <a:gd name="connsiteX5" fmla="*/ 10366131 w 10366131"/>
                <a:gd name="connsiteY5" fmla="*/ 2692645 h 5430335"/>
                <a:gd name="connsiteX6" fmla="*/ 10366131 w 10366131"/>
                <a:gd name="connsiteY6" fmla="*/ 2692645 h 5430335"/>
                <a:gd name="connsiteX7" fmla="*/ 10366131 w 10366131"/>
                <a:gd name="connsiteY7" fmla="*/ 3846635 h 5430335"/>
                <a:gd name="connsiteX8" fmla="*/ 10366131 w 10366131"/>
                <a:gd name="connsiteY8" fmla="*/ 4615962 h 5430335"/>
                <a:gd name="connsiteX9" fmla="*/ 4319221 w 10366131"/>
                <a:gd name="connsiteY9" fmla="*/ 4615962 h 5430335"/>
                <a:gd name="connsiteX10" fmla="*/ 1739795 w 10366131"/>
                <a:gd name="connsiteY10" fmla="*/ 5430335 h 5430335"/>
                <a:gd name="connsiteX11" fmla="*/ 1727689 w 10366131"/>
                <a:gd name="connsiteY11" fmla="*/ 4615962 h 5430335"/>
                <a:gd name="connsiteX12" fmla="*/ 0 w 10366131"/>
                <a:gd name="connsiteY12" fmla="*/ 4615962 h 5430335"/>
                <a:gd name="connsiteX13" fmla="*/ 0 w 10366131"/>
                <a:gd name="connsiteY13" fmla="*/ 3846635 h 5430335"/>
                <a:gd name="connsiteX14" fmla="*/ 0 w 10366131"/>
                <a:gd name="connsiteY14" fmla="*/ 2692645 h 5430335"/>
                <a:gd name="connsiteX15" fmla="*/ 0 w 10366131"/>
                <a:gd name="connsiteY15" fmla="*/ 2692645 h 5430335"/>
                <a:gd name="connsiteX16" fmla="*/ 0 w 10366131"/>
                <a:gd name="connsiteY16" fmla="*/ 0 h 5430335"/>
                <a:gd name="connsiteX0" fmla="*/ 0 w 10366131"/>
                <a:gd name="connsiteY0" fmla="*/ 0 h 5465504"/>
                <a:gd name="connsiteX1" fmla="*/ 1727689 w 10366131"/>
                <a:gd name="connsiteY1" fmla="*/ 0 h 5465504"/>
                <a:gd name="connsiteX2" fmla="*/ 1727689 w 10366131"/>
                <a:gd name="connsiteY2" fmla="*/ 0 h 5465504"/>
                <a:gd name="connsiteX3" fmla="*/ 4319221 w 10366131"/>
                <a:gd name="connsiteY3" fmla="*/ 0 h 5465504"/>
                <a:gd name="connsiteX4" fmla="*/ 10366131 w 10366131"/>
                <a:gd name="connsiteY4" fmla="*/ 0 h 5465504"/>
                <a:gd name="connsiteX5" fmla="*/ 10366131 w 10366131"/>
                <a:gd name="connsiteY5" fmla="*/ 2692645 h 5465504"/>
                <a:gd name="connsiteX6" fmla="*/ 10366131 w 10366131"/>
                <a:gd name="connsiteY6" fmla="*/ 2692645 h 5465504"/>
                <a:gd name="connsiteX7" fmla="*/ 10366131 w 10366131"/>
                <a:gd name="connsiteY7" fmla="*/ 3846635 h 5465504"/>
                <a:gd name="connsiteX8" fmla="*/ 10366131 w 10366131"/>
                <a:gd name="connsiteY8" fmla="*/ 4615962 h 5465504"/>
                <a:gd name="connsiteX9" fmla="*/ 4319221 w 10366131"/>
                <a:gd name="connsiteY9" fmla="*/ 4615962 h 5465504"/>
                <a:gd name="connsiteX10" fmla="*/ 1739795 w 10366131"/>
                <a:gd name="connsiteY10" fmla="*/ 5465504 h 5465504"/>
                <a:gd name="connsiteX11" fmla="*/ 1727689 w 10366131"/>
                <a:gd name="connsiteY11" fmla="*/ 4615962 h 5465504"/>
                <a:gd name="connsiteX12" fmla="*/ 0 w 10366131"/>
                <a:gd name="connsiteY12" fmla="*/ 4615962 h 5465504"/>
                <a:gd name="connsiteX13" fmla="*/ 0 w 10366131"/>
                <a:gd name="connsiteY13" fmla="*/ 3846635 h 5465504"/>
                <a:gd name="connsiteX14" fmla="*/ 0 w 10366131"/>
                <a:gd name="connsiteY14" fmla="*/ 2692645 h 5465504"/>
                <a:gd name="connsiteX15" fmla="*/ 0 w 10366131"/>
                <a:gd name="connsiteY15" fmla="*/ 2692645 h 5465504"/>
                <a:gd name="connsiteX16" fmla="*/ 0 w 10366131"/>
                <a:gd name="connsiteY16" fmla="*/ 0 h 5465504"/>
                <a:gd name="connsiteX0" fmla="*/ 0 w 10366131"/>
                <a:gd name="connsiteY0" fmla="*/ 0 h 5500673"/>
                <a:gd name="connsiteX1" fmla="*/ 1727689 w 10366131"/>
                <a:gd name="connsiteY1" fmla="*/ 0 h 5500673"/>
                <a:gd name="connsiteX2" fmla="*/ 1727689 w 10366131"/>
                <a:gd name="connsiteY2" fmla="*/ 0 h 5500673"/>
                <a:gd name="connsiteX3" fmla="*/ 4319221 w 10366131"/>
                <a:gd name="connsiteY3" fmla="*/ 0 h 5500673"/>
                <a:gd name="connsiteX4" fmla="*/ 10366131 w 10366131"/>
                <a:gd name="connsiteY4" fmla="*/ 0 h 5500673"/>
                <a:gd name="connsiteX5" fmla="*/ 10366131 w 10366131"/>
                <a:gd name="connsiteY5" fmla="*/ 2692645 h 5500673"/>
                <a:gd name="connsiteX6" fmla="*/ 10366131 w 10366131"/>
                <a:gd name="connsiteY6" fmla="*/ 2692645 h 5500673"/>
                <a:gd name="connsiteX7" fmla="*/ 10366131 w 10366131"/>
                <a:gd name="connsiteY7" fmla="*/ 3846635 h 5500673"/>
                <a:gd name="connsiteX8" fmla="*/ 10366131 w 10366131"/>
                <a:gd name="connsiteY8" fmla="*/ 4615962 h 5500673"/>
                <a:gd name="connsiteX9" fmla="*/ 4319221 w 10366131"/>
                <a:gd name="connsiteY9" fmla="*/ 4615962 h 5500673"/>
                <a:gd name="connsiteX10" fmla="*/ 1722210 w 10366131"/>
                <a:gd name="connsiteY10" fmla="*/ 5500673 h 5500673"/>
                <a:gd name="connsiteX11" fmla="*/ 1727689 w 10366131"/>
                <a:gd name="connsiteY11" fmla="*/ 4615962 h 5500673"/>
                <a:gd name="connsiteX12" fmla="*/ 0 w 10366131"/>
                <a:gd name="connsiteY12" fmla="*/ 4615962 h 5500673"/>
                <a:gd name="connsiteX13" fmla="*/ 0 w 10366131"/>
                <a:gd name="connsiteY13" fmla="*/ 3846635 h 5500673"/>
                <a:gd name="connsiteX14" fmla="*/ 0 w 10366131"/>
                <a:gd name="connsiteY14" fmla="*/ 2692645 h 5500673"/>
                <a:gd name="connsiteX15" fmla="*/ 0 w 10366131"/>
                <a:gd name="connsiteY15" fmla="*/ 2692645 h 5500673"/>
                <a:gd name="connsiteX16" fmla="*/ 0 w 10366131"/>
                <a:gd name="connsiteY16" fmla="*/ 0 h 5500673"/>
                <a:gd name="connsiteX0" fmla="*/ 0 w 10366131"/>
                <a:gd name="connsiteY0" fmla="*/ 2692645 h 5500673"/>
                <a:gd name="connsiteX1" fmla="*/ 1727689 w 10366131"/>
                <a:gd name="connsiteY1" fmla="*/ 0 h 5500673"/>
                <a:gd name="connsiteX2" fmla="*/ 1727689 w 10366131"/>
                <a:gd name="connsiteY2" fmla="*/ 0 h 5500673"/>
                <a:gd name="connsiteX3" fmla="*/ 4319221 w 10366131"/>
                <a:gd name="connsiteY3" fmla="*/ 0 h 5500673"/>
                <a:gd name="connsiteX4" fmla="*/ 10366131 w 10366131"/>
                <a:gd name="connsiteY4" fmla="*/ 0 h 5500673"/>
                <a:gd name="connsiteX5" fmla="*/ 10366131 w 10366131"/>
                <a:gd name="connsiteY5" fmla="*/ 2692645 h 5500673"/>
                <a:gd name="connsiteX6" fmla="*/ 10366131 w 10366131"/>
                <a:gd name="connsiteY6" fmla="*/ 2692645 h 5500673"/>
                <a:gd name="connsiteX7" fmla="*/ 10366131 w 10366131"/>
                <a:gd name="connsiteY7" fmla="*/ 3846635 h 5500673"/>
                <a:gd name="connsiteX8" fmla="*/ 10366131 w 10366131"/>
                <a:gd name="connsiteY8" fmla="*/ 4615962 h 5500673"/>
                <a:gd name="connsiteX9" fmla="*/ 4319221 w 10366131"/>
                <a:gd name="connsiteY9" fmla="*/ 4615962 h 5500673"/>
                <a:gd name="connsiteX10" fmla="*/ 1722210 w 10366131"/>
                <a:gd name="connsiteY10" fmla="*/ 5500673 h 5500673"/>
                <a:gd name="connsiteX11" fmla="*/ 1727689 w 10366131"/>
                <a:gd name="connsiteY11" fmla="*/ 4615962 h 5500673"/>
                <a:gd name="connsiteX12" fmla="*/ 0 w 10366131"/>
                <a:gd name="connsiteY12" fmla="*/ 4615962 h 5500673"/>
                <a:gd name="connsiteX13" fmla="*/ 0 w 10366131"/>
                <a:gd name="connsiteY13" fmla="*/ 3846635 h 5500673"/>
                <a:gd name="connsiteX14" fmla="*/ 0 w 10366131"/>
                <a:gd name="connsiteY14" fmla="*/ 2692645 h 5500673"/>
                <a:gd name="connsiteX15" fmla="*/ 0 w 10366131"/>
                <a:gd name="connsiteY15" fmla="*/ 2692645 h 5500673"/>
                <a:gd name="connsiteX0" fmla="*/ 0 w 10366131"/>
                <a:gd name="connsiteY0" fmla="*/ 2692645 h 5500673"/>
                <a:gd name="connsiteX1" fmla="*/ 1727689 w 10366131"/>
                <a:gd name="connsiteY1" fmla="*/ 0 h 5500673"/>
                <a:gd name="connsiteX2" fmla="*/ 1727689 w 10366131"/>
                <a:gd name="connsiteY2" fmla="*/ 0 h 5500673"/>
                <a:gd name="connsiteX3" fmla="*/ 4319221 w 10366131"/>
                <a:gd name="connsiteY3" fmla="*/ 0 h 5500673"/>
                <a:gd name="connsiteX4" fmla="*/ 10366131 w 10366131"/>
                <a:gd name="connsiteY4" fmla="*/ 0 h 5500673"/>
                <a:gd name="connsiteX5" fmla="*/ 10366131 w 10366131"/>
                <a:gd name="connsiteY5" fmla="*/ 2692645 h 5500673"/>
                <a:gd name="connsiteX6" fmla="*/ 10366131 w 10366131"/>
                <a:gd name="connsiteY6" fmla="*/ 2692645 h 5500673"/>
                <a:gd name="connsiteX7" fmla="*/ 10366131 w 10366131"/>
                <a:gd name="connsiteY7" fmla="*/ 3846635 h 5500673"/>
                <a:gd name="connsiteX8" fmla="*/ 10366131 w 10366131"/>
                <a:gd name="connsiteY8" fmla="*/ 4615962 h 5500673"/>
                <a:gd name="connsiteX9" fmla="*/ 4319221 w 10366131"/>
                <a:gd name="connsiteY9" fmla="*/ 4615962 h 5500673"/>
                <a:gd name="connsiteX10" fmla="*/ 1722210 w 10366131"/>
                <a:gd name="connsiteY10" fmla="*/ 5500673 h 5500673"/>
                <a:gd name="connsiteX11" fmla="*/ 1727689 w 10366131"/>
                <a:gd name="connsiteY11" fmla="*/ 4615962 h 5500673"/>
                <a:gd name="connsiteX12" fmla="*/ 0 w 10366131"/>
                <a:gd name="connsiteY12" fmla="*/ 4615962 h 5500673"/>
                <a:gd name="connsiteX13" fmla="*/ 0 w 10366131"/>
                <a:gd name="connsiteY13" fmla="*/ 3846635 h 5500673"/>
                <a:gd name="connsiteX14" fmla="*/ 0 w 10366131"/>
                <a:gd name="connsiteY14" fmla="*/ 2692645 h 5500673"/>
                <a:gd name="connsiteX0" fmla="*/ 0 w 10366131"/>
                <a:gd name="connsiteY0" fmla="*/ 3846635 h 5500673"/>
                <a:gd name="connsiteX1" fmla="*/ 1727689 w 10366131"/>
                <a:gd name="connsiteY1" fmla="*/ 0 h 5500673"/>
                <a:gd name="connsiteX2" fmla="*/ 1727689 w 10366131"/>
                <a:gd name="connsiteY2" fmla="*/ 0 h 5500673"/>
                <a:gd name="connsiteX3" fmla="*/ 4319221 w 10366131"/>
                <a:gd name="connsiteY3" fmla="*/ 0 h 5500673"/>
                <a:gd name="connsiteX4" fmla="*/ 10366131 w 10366131"/>
                <a:gd name="connsiteY4" fmla="*/ 0 h 5500673"/>
                <a:gd name="connsiteX5" fmla="*/ 10366131 w 10366131"/>
                <a:gd name="connsiteY5" fmla="*/ 2692645 h 5500673"/>
                <a:gd name="connsiteX6" fmla="*/ 10366131 w 10366131"/>
                <a:gd name="connsiteY6" fmla="*/ 2692645 h 5500673"/>
                <a:gd name="connsiteX7" fmla="*/ 10366131 w 10366131"/>
                <a:gd name="connsiteY7" fmla="*/ 3846635 h 5500673"/>
                <a:gd name="connsiteX8" fmla="*/ 10366131 w 10366131"/>
                <a:gd name="connsiteY8" fmla="*/ 4615962 h 5500673"/>
                <a:gd name="connsiteX9" fmla="*/ 4319221 w 10366131"/>
                <a:gd name="connsiteY9" fmla="*/ 4615962 h 5500673"/>
                <a:gd name="connsiteX10" fmla="*/ 1722210 w 10366131"/>
                <a:gd name="connsiteY10" fmla="*/ 5500673 h 5500673"/>
                <a:gd name="connsiteX11" fmla="*/ 1727689 w 10366131"/>
                <a:gd name="connsiteY11" fmla="*/ 4615962 h 5500673"/>
                <a:gd name="connsiteX12" fmla="*/ 0 w 10366131"/>
                <a:gd name="connsiteY12" fmla="*/ 4615962 h 5500673"/>
                <a:gd name="connsiteX13" fmla="*/ 0 w 10366131"/>
                <a:gd name="connsiteY13" fmla="*/ 3846635 h 5500673"/>
                <a:gd name="connsiteX0" fmla="*/ 0 w 10366131"/>
                <a:gd name="connsiteY0" fmla="*/ 4615962 h 5500673"/>
                <a:gd name="connsiteX1" fmla="*/ 1727689 w 10366131"/>
                <a:gd name="connsiteY1" fmla="*/ 0 h 5500673"/>
                <a:gd name="connsiteX2" fmla="*/ 1727689 w 10366131"/>
                <a:gd name="connsiteY2" fmla="*/ 0 h 5500673"/>
                <a:gd name="connsiteX3" fmla="*/ 4319221 w 10366131"/>
                <a:gd name="connsiteY3" fmla="*/ 0 h 5500673"/>
                <a:gd name="connsiteX4" fmla="*/ 10366131 w 10366131"/>
                <a:gd name="connsiteY4" fmla="*/ 0 h 5500673"/>
                <a:gd name="connsiteX5" fmla="*/ 10366131 w 10366131"/>
                <a:gd name="connsiteY5" fmla="*/ 2692645 h 5500673"/>
                <a:gd name="connsiteX6" fmla="*/ 10366131 w 10366131"/>
                <a:gd name="connsiteY6" fmla="*/ 2692645 h 5500673"/>
                <a:gd name="connsiteX7" fmla="*/ 10366131 w 10366131"/>
                <a:gd name="connsiteY7" fmla="*/ 3846635 h 5500673"/>
                <a:gd name="connsiteX8" fmla="*/ 10366131 w 10366131"/>
                <a:gd name="connsiteY8" fmla="*/ 4615962 h 5500673"/>
                <a:gd name="connsiteX9" fmla="*/ 4319221 w 10366131"/>
                <a:gd name="connsiteY9" fmla="*/ 4615962 h 5500673"/>
                <a:gd name="connsiteX10" fmla="*/ 1722210 w 10366131"/>
                <a:gd name="connsiteY10" fmla="*/ 5500673 h 5500673"/>
                <a:gd name="connsiteX11" fmla="*/ 1727689 w 10366131"/>
                <a:gd name="connsiteY11" fmla="*/ 4615962 h 5500673"/>
                <a:gd name="connsiteX12" fmla="*/ 0 w 10366131"/>
                <a:gd name="connsiteY12" fmla="*/ 4615962 h 5500673"/>
                <a:gd name="connsiteX0" fmla="*/ 0 w 10366131"/>
                <a:gd name="connsiteY0" fmla="*/ 4615962 h 5500673"/>
                <a:gd name="connsiteX1" fmla="*/ 1727689 w 10366131"/>
                <a:gd name="connsiteY1" fmla="*/ 0 h 5500673"/>
                <a:gd name="connsiteX2" fmla="*/ 4319221 w 10366131"/>
                <a:gd name="connsiteY2" fmla="*/ 0 h 5500673"/>
                <a:gd name="connsiteX3" fmla="*/ 10366131 w 10366131"/>
                <a:gd name="connsiteY3" fmla="*/ 0 h 5500673"/>
                <a:gd name="connsiteX4" fmla="*/ 10366131 w 10366131"/>
                <a:gd name="connsiteY4" fmla="*/ 2692645 h 5500673"/>
                <a:gd name="connsiteX5" fmla="*/ 10366131 w 10366131"/>
                <a:gd name="connsiteY5" fmla="*/ 2692645 h 5500673"/>
                <a:gd name="connsiteX6" fmla="*/ 10366131 w 10366131"/>
                <a:gd name="connsiteY6" fmla="*/ 3846635 h 5500673"/>
                <a:gd name="connsiteX7" fmla="*/ 10366131 w 10366131"/>
                <a:gd name="connsiteY7" fmla="*/ 4615962 h 5500673"/>
                <a:gd name="connsiteX8" fmla="*/ 4319221 w 10366131"/>
                <a:gd name="connsiteY8" fmla="*/ 4615962 h 5500673"/>
                <a:gd name="connsiteX9" fmla="*/ 1722210 w 10366131"/>
                <a:gd name="connsiteY9" fmla="*/ 5500673 h 5500673"/>
                <a:gd name="connsiteX10" fmla="*/ 1727689 w 10366131"/>
                <a:gd name="connsiteY10" fmla="*/ 4615962 h 5500673"/>
                <a:gd name="connsiteX11" fmla="*/ 0 w 10366131"/>
                <a:gd name="connsiteY11" fmla="*/ 4615962 h 5500673"/>
                <a:gd name="connsiteX0" fmla="*/ 0 w 10366131"/>
                <a:gd name="connsiteY0" fmla="*/ 4615962 h 5500673"/>
                <a:gd name="connsiteX1" fmla="*/ 4319221 w 10366131"/>
                <a:gd name="connsiteY1" fmla="*/ 0 h 5500673"/>
                <a:gd name="connsiteX2" fmla="*/ 10366131 w 10366131"/>
                <a:gd name="connsiteY2" fmla="*/ 0 h 5500673"/>
                <a:gd name="connsiteX3" fmla="*/ 10366131 w 10366131"/>
                <a:gd name="connsiteY3" fmla="*/ 2692645 h 5500673"/>
                <a:gd name="connsiteX4" fmla="*/ 10366131 w 10366131"/>
                <a:gd name="connsiteY4" fmla="*/ 2692645 h 5500673"/>
                <a:gd name="connsiteX5" fmla="*/ 10366131 w 10366131"/>
                <a:gd name="connsiteY5" fmla="*/ 3846635 h 5500673"/>
                <a:gd name="connsiteX6" fmla="*/ 10366131 w 10366131"/>
                <a:gd name="connsiteY6" fmla="*/ 4615962 h 5500673"/>
                <a:gd name="connsiteX7" fmla="*/ 4319221 w 10366131"/>
                <a:gd name="connsiteY7" fmla="*/ 4615962 h 5500673"/>
                <a:gd name="connsiteX8" fmla="*/ 1722210 w 10366131"/>
                <a:gd name="connsiteY8" fmla="*/ 5500673 h 5500673"/>
                <a:gd name="connsiteX9" fmla="*/ 1727689 w 10366131"/>
                <a:gd name="connsiteY9" fmla="*/ 4615962 h 5500673"/>
                <a:gd name="connsiteX10" fmla="*/ 0 w 10366131"/>
                <a:gd name="connsiteY10" fmla="*/ 4615962 h 5500673"/>
                <a:gd name="connsiteX0" fmla="*/ 0 w 10366131"/>
                <a:gd name="connsiteY0" fmla="*/ 4615962 h 5500673"/>
                <a:gd name="connsiteX1" fmla="*/ 10366131 w 10366131"/>
                <a:gd name="connsiteY1" fmla="*/ 0 h 5500673"/>
                <a:gd name="connsiteX2" fmla="*/ 10366131 w 10366131"/>
                <a:gd name="connsiteY2" fmla="*/ 2692645 h 5500673"/>
                <a:gd name="connsiteX3" fmla="*/ 10366131 w 10366131"/>
                <a:gd name="connsiteY3" fmla="*/ 2692645 h 5500673"/>
                <a:gd name="connsiteX4" fmla="*/ 10366131 w 10366131"/>
                <a:gd name="connsiteY4" fmla="*/ 3846635 h 5500673"/>
                <a:gd name="connsiteX5" fmla="*/ 10366131 w 10366131"/>
                <a:gd name="connsiteY5" fmla="*/ 4615962 h 5500673"/>
                <a:gd name="connsiteX6" fmla="*/ 4319221 w 10366131"/>
                <a:gd name="connsiteY6" fmla="*/ 4615962 h 5500673"/>
                <a:gd name="connsiteX7" fmla="*/ 1722210 w 10366131"/>
                <a:gd name="connsiteY7" fmla="*/ 5500673 h 5500673"/>
                <a:gd name="connsiteX8" fmla="*/ 1727689 w 10366131"/>
                <a:gd name="connsiteY8" fmla="*/ 4615962 h 5500673"/>
                <a:gd name="connsiteX9" fmla="*/ 0 w 10366131"/>
                <a:gd name="connsiteY9" fmla="*/ 4615962 h 5500673"/>
                <a:gd name="connsiteX0" fmla="*/ 0 w 10392508"/>
                <a:gd name="connsiteY0" fmla="*/ 2989385 h 3874096"/>
                <a:gd name="connsiteX1" fmla="*/ 10392508 w 10392508"/>
                <a:gd name="connsiteY1" fmla="*/ 0 h 3874096"/>
                <a:gd name="connsiteX2" fmla="*/ 10366131 w 10392508"/>
                <a:gd name="connsiteY2" fmla="*/ 1066068 h 3874096"/>
                <a:gd name="connsiteX3" fmla="*/ 10366131 w 10392508"/>
                <a:gd name="connsiteY3" fmla="*/ 1066068 h 3874096"/>
                <a:gd name="connsiteX4" fmla="*/ 10366131 w 10392508"/>
                <a:gd name="connsiteY4" fmla="*/ 2220058 h 3874096"/>
                <a:gd name="connsiteX5" fmla="*/ 10366131 w 10392508"/>
                <a:gd name="connsiteY5" fmla="*/ 2989385 h 3874096"/>
                <a:gd name="connsiteX6" fmla="*/ 4319221 w 10392508"/>
                <a:gd name="connsiteY6" fmla="*/ 2989385 h 3874096"/>
                <a:gd name="connsiteX7" fmla="*/ 1722210 w 10392508"/>
                <a:gd name="connsiteY7" fmla="*/ 3874096 h 3874096"/>
                <a:gd name="connsiteX8" fmla="*/ 1727689 w 10392508"/>
                <a:gd name="connsiteY8" fmla="*/ 2989385 h 3874096"/>
                <a:gd name="connsiteX9" fmla="*/ 0 w 10392508"/>
                <a:gd name="connsiteY9" fmla="*/ 2989385 h 3874096"/>
                <a:gd name="connsiteX0" fmla="*/ 0 w 10374923"/>
                <a:gd name="connsiteY0" fmla="*/ 2954216 h 3838927"/>
                <a:gd name="connsiteX1" fmla="*/ 10374923 w 10374923"/>
                <a:gd name="connsiteY1" fmla="*/ 0 h 3838927"/>
                <a:gd name="connsiteX2" fmla="*/ 10366131 w 10374923"/>
                <a:gd name="connsiteY2" fmla="*/ 1030899 h 3838927"/>
                <a:gd name="connsiteX3" fmla="*/ 10366131 w 10374923"/>
                <a:gd name="connsiteY3" fmla="*/ 1030899 h 3838927"/>
                <a:gd name="connsiteX4" fmla="*/ 10366131 w 10374923"/>
                <a:gd name="connsiteY4" fmla="*/ 2184889 h 3838927"/>
                <a:gd name="connsiteX5" fmla="*/ 10366131 w 10374923"/>
                <a:gd name="connsiteY5" fmla="*/ 2954216 h 3838927"/>
                <a:gd name="connsiteX6" fmla="*/ 4319221 w 10374923"/>
                <a:gd name="connsiteY6" fmla="*/ 2954216 h 3838927"/>
                <a:gd name="connsiteX7" fmla="*/ 1722210 w 10374923"/>
                <a:gd name="connsiteY7" fmla="*/ 3838927 h 3838927"/>
                <a:gd name="connsiteX8" fmla="*/ 1727689 w 10374923"/>
                <a:gd name="connsiteY8" fmla="*/ 2954216 h 3838927"/>
                <a:gd name="connsiteX9" fmla="*/ 0 w 10374923"/>
                <a:gd name="connsiteY9" fmla="*/ 2954216 h 383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74923" h="3838927">
                  <a:moveTo>
                    <a:pt x="0" y="2954216"/>
                  </a:moveTo>
                  <a:lnTo>
                    <a:pt x="10374923" y="0"/>
                  </a:lnTo>
                  <a:cubicBezTo>
                    <a:pt x="10371992" y="343633"/>
                    <a:pt x="10369062" y="687266"/>
                    <a:pt x="10366131" y="1030899"/>
                  </a:cubicBezTo>
                  <a:lnTo>
                    <a:pt x="10366131" y="1030899"/>
                  </a:lnTo>
                  <a:lnTo>
                    <a:pt x="10366131" y="2184889"/>
                  </a:lnTo>
                  <a:lnTo>
                    <a:pt x="10366131" y="2954216"/>
                  </a:lnTo>
                  <a:lnTo>
                    <a:pt x="4319221" y="2954216"/>
                  </a:lnTo>
                  <a:lnTo>
                    <a:pt x="1722210" y="3838927"/>
                  </a:lnTo>
                  <a:cubicBezTo>
                    <a:pt x="1724036" y="3544023"/>
                    <a:pt x="1725863" y="3249120"/>
                    <a:pt x="1727689" y="2954216"/>
                  </a:cubicBezTo>
                  <a:lnTo>
                    <a:pt x="0" y="2954216"/>
                  </a:lnTo>
                  <a:close/>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36" name="Rechteck 35">
              <a:extLst>
                <a:ext uri="{FF2B5EF4-FFF2-40B4-BE49-F238E27FC236}">
                  <a16:creationId xmlns:a16="http://schemas.microsoft.com/office/drawing/2014/main" id="{EA180539-F12C-4CB6-980C-42E9E76B0BA5}"/>
                </a:ext>
              </a:extLst>
            </p:cNvPr>
            <p:cNvSpPr/>
            <p:nvPr/>
          </p:nvSpPr>
          <p:spPr>
            <a:xfrm>
              <a:off x="764931" y="712177"/>
              <a:ext cx="10480431" cy="29727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Textfeld 39">
            <a:extLst>
              <a:ext uri="{FF2B5EF4-FFF2-40B4-BE49-F238E27FC236}">
                <a16:creationId xmlns:a16="http://schemas.microsoft.com/office/drawing/2014/main" id="{151CE8E9-E6FA-4C1C-B487-847029E4D1A1}"/>
              </a:ext>
            </a:extLst>
          </p:cNvPr>
          <p:cNvSpPr txBox="1"/>
          <p:nvPr/>
        </p:nvSpPr>
        <p:spPr>
          <a:xfrm>
            <a:off x="1421649" y="653941"/>
            <a:ext cx="918819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„Diese wollen wir unter dem Etikett</a:t>
            </a:r>
            <a:r>
              <a:rPr kumimoji="0" lang="de-DE"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a:t>
            </a:r>
            <a:r>
              <a:rPr kumimoji="0" lang="de-DE" sz="1800" b="1" i="0" u="sng" strike="noStrike" kern="1200" cap="none" spc="0" normalizeH="0" baseline="0" noProof="0" dirty="0">
                <a:ln>
                  <a:noFill/>
                </a:ln>
                <a:solidFill>
                  <a:prstClr val="white"/>
                </a:solidFill>
                <a:effectLst/>
                <a:uLnTx/>
                <a:uFillTx/>
                <a:latin typeface="Consolas" panose="020B0609020204030204" pitchFamily="49" charset="0"/>
                <a:ea typeface="+mn-ea"/>
                <a:cs typeface="+mn-cs"/>
              </a:rPr>
              <a:t>Korpuspragmatik</a:t>
            </a: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zusammenfassen. Diesem Typus von korpuslinguistischer Forschung stellt sich die Aufgabe, </a:t>
            </a:r>
            <a:r>
              <a:rPr kumimoji="0" lang="de-DE" sz="1800" b="1" i="0" u="none" strike="noStrike" kern="1200" cap="none" spc="0" normalizeH="0" baseline="0" noProof="0" dirty="0">
                <a:ln>
                  <a:noFill/>
                </a:ln>
                <a:solidFill>
                  <a:srgbClr val="FFFF00"/>
                </a:solidFill>
                <a:effectLst/>
                <a:uLnTx/>
                <a:uFillTx/>
                <a:latin typeface="Consolas" panose="020B0609020204030204" pitchFamily="49" charset="0"/>
                <a:ea typeface="+mn-ea"/>
                <a:cs typeface="+mn-cs"/>
              </a:rPr>
              <a:t>linguistische Fragestellungen mit pragmatischer Stoßrichtung mittels Korpora zu untersuchen, indem aus den sprachlichen Befunden der Korpusanalyse auf solche Phänomene der Handlungstypik zu schließen ist, die mit sprachlichen Ausdrucksweisen systematisch im Zusammenhang stehen.</a:t>
            </a: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t>
            </a:r>
            <a:endParaRPr kumimoji="0" lang="de-DE" sz="36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41" name="Textfeld 40">
            <a:extLst>
              <a:ext uri="{FF2B5EF4-FFF2-40B4-BE49-F238E27FC236}">
                <a16:creationId xmlns:a16="http://schemas.microsoft.com/office/drawing/2014/main" id="{AE93B294-3CE7-4B6F-AF14-6A55E9E94EB4}"/>
              </a:ext>
            </a:extLst>
          </p:cNvPr>
          <p:cNvSpPr txBox="1"/>
          <p:nvPr/>
        </p:nvSpPr>
        <p:spPr>
          <a:xfrm>
            <a:off x="243616" y="5430201"/>
            <a:ext cx="11191374" cy="1077218"/>
          </a:xfrm>
          <a:prstGeom prst="rect">
            <a:avLst/>
          </a:prstGeom>
          <a:noFill/>
        </p:spPr>
        <p:txBody>
          <a:bodyPr wrap="square" rtlCol="0">
            <a:spAutoFit/>
          </a:bodyPr>
          <a:lstStyle/>
          <a:p>
            <a:r>
              <a:rPr lang="de-DE" sz="1600" dirty="0">
                <a:solidFill>
                  <a:schemeClr val="bg1"/>
                </a:solidFill>
                <a:latin typeface="Consolas" panose="020B0609020204030204" pitchFamily="49" charset="0"/>
              </a:rPr>
              <a:t>Ekkehard </a:t>
            </a:r>
            <a:r>
              <a:rPr lang="de-DE" sz="1600" dirty="0" smtClean="0">
                <a:solidFill>
                  <a:schemeClr val="bg1"/>
                </a:solidFill>
                <a:latin typeface="Consolas" panose="020B0609020204030204" pitchFamily="49" charset="0"/>
              </a:rPr>
              <a:t>Felder, </a:t>
            </a:r>
            <a:r>
              <a:rPr lang="de-DE" sz="1600" dirty="0">
                <a:solidFill>
                  <a:schemeClr val="bg1"/>
                </a:solidFill>
                <a:latin typeface="Consolas" panose="020B0609020204030204" pitchFamily="49" charset="0"/>
              </a:rPr>
              <a:t>Marcus </a:t>
            </a:r>
            <a:r>
              <a:rPr lang="de-DE" sz="1600" dirty="0" smtClean="0">
                <a:solidFill>
                  <a:schemeClr val="bg1"/>
                </a:solidFill>
                <a:latin typeface="Consolas" panose="020B0609020204030204" pitchFamily="49" charset="0"/>
              </a:rPr>
              <a:t>Müller</a:t>
            </a:r>
          </a:p>
          <a:p>
            <a:r>
              <a:rPr lang="de-DE" sz="1600" dirty="0" smtClean="0">
                <a:solidFill>
                  <a:schemeClr val="bg1"/>
                </a:solidFill>
                <a:latin typeface="Consolas" panose="020B0609020204030204" pitchFamily="49" charset="0"/>
              </a:rPr>
              <a:t>und Friedemann Vogel. 2012</a:t>
            </a:r>
            <a:r>
              <a:rPr lang="de-DE" sz="1600" dirty="0">
                <a:solidFill>
                  <a:schemeClr val="bg1"/>
                </a:solidFill>
                <a:latin typeface="Consolas" panose="020B0609020204030204" pitchFamily="49" charset="0"/>
              </a:rPr>
              <a:t>. </a:t>
            </a:r>
            <a:endParaRPr lang="de-DE" sz="1600" dirty="0" smtClean="0">
              <a:solidFill>
                <a:schemeClr val="bg1"/>
              </a:solidFill>
              <a:latin typeface="Consolas" panose="020B0609020204030204" pitchFamily="49" charset="0"/>
            </a:endParaRPr>
          </a:p>
          <a:p>
            <a:r>
              <a:rPr lang="de-DE" sz="1600" i="1" dirty="0" smtClean="0">
                <a:solidFill>
                  <a:schemeClr val="bg1"/>
                </a:solidFill>
                <a:latin typeface="Consolas" panose="020B0609020204030204" pitchFamily="49" charset="0"/>
              </a:rPr>
              <a:t>Korpuspragmatik</a:t>
            </a:r>
            <a:r>
              <a:rPr lang="de-DE" sz="1600" i="1" dirty="0">
                <a:solidFill>
                  <a:schemeClr val="bg1"/>
                </a:solidFill>
                <a:latin typeface="Consolas" panose="020B0609020204030204" pitchFamily="49" charset="0"/>
              </a:rPr>
              <a:t>: thematische Korpora </a:t>
            </a:r>
            <a:r>
              <a:rPr lang="de-DE" sz="1600" i="1" dirty="0" smtClean="0">
                <a:solidFill>
                  <a:schemeClr val="bg1"/>
                </a:solidFill>
                <a:latin typeface="Consolas" panose="020B0609020204030204" pitchFamily="49" charset="0"/>
              </a:rPr>
              <a:t>als </a:t>
            </a:r>
            <a:r>
              <a:rPr lang="de-DE" sz="1600" i="1" dirty="0">
                <a:solidFill>
                  <a:schemeClr val="bg1"/>
                </a:solidFill>
                <a:latin typeface="Consolas" panose="020B0609020204030204" pitchFamily="49" charset="0"/>
              </a:rPr>
              <a:t>Basis diskurslinguistischer Analysen</a:t>
            </a:r>
            <a:r>
              <a:rPr lang="de-DE" sz="1600" dirty="0">
                <a:solidFill>
                  <a:schemeClr val="bg1"/>
                </a:solidFill>
                <a:latin typeface="Consolas" panose="020B0609020204030204" pitchFamily="49" charset="0"/>
              </a:rPr>
              <a:t>. </a:t>
            </a:r>
            <a:endParaRPr lang="de-DE" sz="1600" dirty="0" smtClean="0">
              <a:solidFill>
                <a:schemeClr val="bg1"/>
              </a:solidFill>
              <a:latin typeface="Consolas" panose="020B0609020204030204" pitchFamily="49" charset="0"/>
            </a:endParaRPr>
          </a:p>
          <a:p>
            <a:r>
              <a:rPr lang="de-DE" sz="1600" dirty="0" smtClean="0">
                <a:solidFill>
                  <a:schemeClr val="bg1"/>
                </a:solidFill>
                <a:latin typeface="Consolas" panose="020B0609020204030204" pitchFamily="49" charset="0"/>
              </a:rPr>
              <a:t>Linguistik</a:t>
            </a:r>
            <a:r>
              <a:rPr lang="de-DE" sz="1600" dirty="0">
                <a:solidFill>
                  <a:schemeClr val="bg1"/>
                </a:solidFill>
                <a:latin typeface="Consolas" panose="020B0609020204030204" pitchFamily="49" charset="0"/>
              </a:rPr>
              <a:t>, Impulse &amp; Tendenzen 44. Berlin ; Boston: De </a:t>
            </a:r>
            <a:r>
              <a:rPr lang="de-DE" sz="1600" dirty="0" err="1">
                <a:solidFill>
                  <a:schemeClr val="bg1"/>
                </a:solidFill>
                <a:latin typeface="Consolas" panose="020B0609020204030204" pitchFamily="49" charset="0"/>
              </a:rPr>
              <a:t>Gruyter</a:t>
            </a:r>
            <a:r>
              <a:rPr lang="de-DE" sz="1600" dirty="0" smtClean="0">
                <a:solidFill>
                  <a:schemeClr val="bg1"/>
                </a:solidFill>
                <a:latin typeface="Consolas" panose="020B0609020204030204" pitchFamily="49" charset="0"/>
              </a:rPr>
              <a:t>. </a:t>
            </a:r>
            <a:r>
              <a:rPr kumimoji="0" lang="de-DE" sz="1600" b="0" i="0" u="none" strike="noStrike" kern="1200" cap="none" spc="0" normalizeH="0" baseline="0" noProof="0" dirty="0" smtClean="0">
                <a:ln>
                  <a:noFill/>
                </a:ln>
                <a:solidFill>
                  <a:schemeClr val="bg1"/>
                </a:solidFill>
                <a:effectLst/>
                <a:uLnTx/>
                <a:uFillTx/>
                <a:latin typeface="Consolas" panose="020B0609020204030204" pitchFamily="49" charset="0"/>
              </a:rPr>
              <a:t>(</a:t>
            </a:r>
            <a:r>
              <a:rPr kumimoji="0" lang="de-DE" sz="1600" b="0" i="0" u="none" strike="noStrike" kern="1200" cap="none" spc="0" normalizeH="0" baseline="0" noProof="0" dirty="0">
                <a:ln>
                  <a:noFill/>
                </a:ln>
                <a:solidFill>
                  <a:schemeClr val="bg1"/>
                </a:solidFill>
                <a:effectLst/>
                <a:uLnTx/>
                <a:uFillTx/>
                <a:latin typeface="Consolas" panose="020B0609020204030204" pitchFamily="49" charset="0"/>
              </a:rPr>
              <a:t>2012 – S. 3)</a:t>
            </a:r>
          </a:p>
        </p:txBody>
      </p:sp>
      <p:grpSp>
        <p:nvGrpSpPr>
          <p:cNvPr id="15" name="Gruppieren 14">
            <a:extLst>
              <a:ext uri="{FF2B5EF4-FFF2-40B4-BE49-F238E27FC236}">
                <a16:creationId xmlns:a16="http://schemas.microsoft.com/office/drawing/2014/main" id="{5C591520-36B5-471E-B88D-0900227449D3}"/>
              </a:ext>
            </a:extLst>
          </p:cNvPr>
          <p:cNvGrpSpPr/>
          <p:nvPr/>
        </p:nvGrpSpPr>
        <p:grpSpPr>
          <a:xfrm>
            <a:off x="1239809" y="3499445"/>
            <a:ext cx="940774" cy="940774"/>
            <a:chOff x="4335658" y="4659919"/>
            <a:chExt cx="984150" cy="984150"/>
          </a:xfrm>
        </p:grpSpPr>
        <p:sp>
          <p:nvSpPr>
            <p:cNvPr id="16" name="Ellipse 15">
              <a:extLst>
                <a:ext uri="{FF2B5EF4-FFF2-40B4-BE49-F238E27FC236}">
                  <a16:creationId xmlns:a16="http://schemas.microsoft.com/office/drawing/2014/main" id="{2EFD87B2-8D43-4BD9-92F3-05D07D6652B1}"/>
                </a:ext>
              </a:extLst>
            </p:cNvPr>
            <p:cNvSpPr/>
            <p:nvPr/>
          </p:nvSpPr>
          <p:spPr>
            <a:xfrm>
              <a:off x="4335658" y="4659919"/>
              <a:ext cx="984150" cy="984150"/>
            </a:xfrm>
            <a:prstGeom prst="ellipse">
              <a:avLst/>
            </a:prstGeom>
            <a:blipFill>
              <a:blip r:embed="rId3" cstate="hq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reihandform: Form 16">
              <a:extLst>
                <a:ext uri="{FF2B5EF4-FFF2-40B4-BE49-F238E27FC236}">
                  <a16:creationId xmlns:a16="http://schemas.microsoft.com/office/drawing/2014/main" id="{F27B858C-F96B-42AB-88D2-0DDEE8770759}"/>
                </a:ext>
              </a:extLst>
            </p:cNvPr>
            <p:cNvSpPr/>
            <p:nvPr/>
          </p:nvSpPr>
          <p:spPr>
            <a:xfrm>
              <a:off x="4512805" y="5182503"/>
              <a:ext cx="629856" cy="324769"/>
            </a:xfrm>
            <a:custGeom>
              <a:avLst/>
              <a:gdLst>
                <a:gd name="connsiteX0" fmla="*/ 0 w 629856"/>
                <a:gd name="connsiteY0" fmla="*/ 0 h 324769"/>
                <a:gd name="connsiteX1" fmla="*/ 629856 w 629856"/>
                <a:gd name="connsiteY1" fmla="*/ 0 h 324769"/>
                <a:gd name="connsiteX2" fmla="*/ 629856 w 629856"/>
                <a:gd name="connsiteY2" fmla="*/ 324769 h 324769"/>
                <a:gd name="connsiteX3" fmla="*/ 0 w 629856"/>
                <a:gd name="connsiteY3" fmla="*/ 324769 h 324769"/>
                <a:gd name="connsiteX4" fmla="*/ 0 w 629856"/>
                <a:gd name="connsiteY4" fmla="*/ 0 h 32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56" h="324769">
                  <a:moveTo>
                    <a:pt x="0" y="0"/>
                  </a:moveTo>
                  <a:lnTo>
                    <a:pt x="629856" y="0"/>
                  </a:lnTo>
                  <a:lnTo>
                    <a:pt x="629856" y="324769"/>
                  </a:lnTo>
                  <a:lnTo>
                    <a:pt x="0" y="324769"/>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kumimoji="0" lang="de-DE" sz="23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11" name="Gruppieren 10">
            <a:extLst>
              <a:ext uri="{FF2B5EF4-FFF2-40B4-BE49-F238E27FC236}">
                <a16:creationId xmlns:a16="http://schemas.microsoft.com/office/drawing/2014/main" id="{DB5FC95C-04D2-4D8A-9F7A-55B85F43223D}"/>
              </a:ext>
            </a:extLst>
          </p:cNvPr>
          <p:cNvGrpSpPr/>
          <p:nvPr/>
        </p:nvGrpSpPr>
        <p:grpSpPr>
          <a:xfrm>
            <a:off x="480875" y="4338615"/>
            <a:ext cx="940774" cy="940774"/>
            <a:chOff x="5857052" y="4103559"/>
            <a:chExt cx="1136222" cy="1136222"/>
          </a:xfrm>
        </p:grpSpPr>
        <p:sp>
          <p:nvSpPr>
            <p:cNvPr id="12" name="Ellipse 11">
              <a:extLst>
                <a:ext uri="{FF2B5EF4-FFF2-40B4-BE49-F238E27FC236}">
                  <a16:creationId xmlns:a16="http://schemas.microsoft.com/office/drawing/2014/main" id="{B1178230-F579-49E5-BBB5-99B68C122D12}"/>
                </a:ext>
              </a:extLst>
            </p:cNvPr>
            <p:cNvSpPr/>
            <p:nvPr/>
          </p:nvSpPr>
          <p:spPr>
            <a:xfrm>
              <a:off x="5857052" y="4103559"/>
              <a:ext cx="1136222" cy="1136222"/>
            </a:xfrm>
            <a:prstGeom prst="ellipse">
              <a:avLst/>
            </a:prstGeom>
            <a:blipFill>
              <a:blip r:embed="rId4" cstate="hq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ihandform: Form 12">
              <a:extLst>
                <a:ext uri="{FF2B5EF4-FFF2-40B4-BE49-F238E27FC236}">
                  <a16:creationId xmlns:a16="http://schemas.microsoft.com/office/drawing/2014/main" id="{73C68783-F599-4F7D-B9F2-5A366FA40561}"/>
                </a:ext>
              </a:extLst>
            </p:cNvPr>
            <p:cNvSpPr/>
            <p:nvPr/>
          </p:nvSpPr>
          <p:spPr>
            <a:xfrm>
              <a:off x="6061571" y="4706892"/>
              <a:ext cx="727182" cy="374953"/>
            </a:xfrm>
            <a:custGeom>
              <a:avLst/>
              <a:gdLst>
                <a:gd name="connsiteX0" fmla="*/ 0 w 727182"/>
                <a:gd name="connsiteY0" fmla="*/ 0 h 374953"/>
                <a:gd name="connsiteX1" fmla="*/ 727182 w 727182"/>
                <a:gd name="connsiteY1" fmla="*/ 0 h 374953"/>
                <a:gd name="connsiteX2" fmla="*/ 727182 w 727182"/>
                <a:gd name="connsiteY2" fmla="*/ 374953 h 374953"/>
                <a:gd name="connsiteX3" fmla="*/ 0 w 727182"/>
                <a:gd name="connsiteY3" fmla="*/ 374953 h 374953"/>
                <a:gd name="connsiteX4" fmla="*/ 0 w 727182"/>
                <a:gd name="connsiteY4" fmla="*/ 0 h 37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182" h="374953">
                  <a:moveTo>
                    <a:pt x="0" y="0"/>
                  </a:moveTo>
                  <a:lnTo>
                    <a:pt x="727182" y="0"/>
                  </a:lnTo>
                  <a:lnTo>
                    <a:pt x="727182" y="374953"/>
                  </a:lnTo>
                  <a:lnTo>
                    <a:pt x="0" y="37495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de-DE" sz="26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4" name="Gruppieren 3">
            <a:extLst>
              <a:ext uri="{FF2B5EF4-FFF2-40B4-BE49-F238E27FC236}">
                <a16:creationId xmlns:a16="http://schemas.microsoft.com/office/drawing/2014/main" id="{3E35F338-5B5F-4D7A-9EFE-8E24016EE48D}"/>
              </a:ext>
            </a:extLst>
          </p:cNvPr>
          <p:cNvGrpSpPr/>
          <p:nvPr/>
        </p:nvGrpSpPr>
        <p:grpSpPr>
          <a:xfrm>
            <a:off x="1949144" y="4362605"/>
            <a:ext cx="940774" cy="940774"/>
            <a:chOff x="7513031" y="3956970"/>
            <a:chExt cx="940774" cy="940774"/>
          </a:xfrm>
        </p:grpSpPr>
        <p:sp>
          <p:nvSpPr>
            <p:cNvPr id="5" name="Ellipse 4">
              <a:extLst>
                <a:ext uri="{FF2B5EF4-FFF2-40B4-BE49-F238E27FC236}">
                  <a16:creationId xmlns:a16="http://schemas.microsoft.com/office/drawing/2014/main" id="{CF3199BC-EC37-4057-B069-EAE007D15EDC}"/>
                </a:ext>
              </a:extLst>
            </p:cNvPr>
            <p:cNvSpPr/>
            <p:nvPr/>
          </p:nvSpPr>
          <p:spPr>
            <a:xfrm>
              <a:off x="7513031" y="3956970"/>
              <a:ext cx="940774" cy="940774"/>
            </a:xfrm>
            <a:prstGeom prst="ellipse">
              <a:avLst/>
            </a:prstGeom>
            <a:blipFill>
              <a:blip r:embed="rId5">
                <a:extLst>
                  <a:ext uri="{28A0092B-C50C-407E-A947-70E740481C1C}">
                    <a14:useLocalDpi xmlns:a14="http://schemas.microsoft.com/office/drawing/2010/main" val="0"/>
                  </a:ext>
                </a:extLst>
              </a:blip>
              <a:srcRect/>
              <a:stretch>
                <a:fillRect t="-25000" b="-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ihandform: Form 5">
              <a:extLst>
                <a:ext uri="{FF2B5EF4-FFF2-40B4-BE49-F238E27FC236}">
                  <a16:creationId xmlns:a16="http://schemas.microsoft.com/office/drawing/2014/main" id="{32F0D409-70A6-4FE1-83E4-CEF9A2DF2585}"/>
                </a:ext>
              </a:extLst>
            </p:cNvPr>
            <p:cNvSpPr/>
            <p:nvPr/>
          </p:nvSpPr>
          <p:spPr>
            <a:xfrm>
              <a:off x="7682370" y="4456521"/>
              <a:ext cx="602095" cy="310455"/>
            </a:xfrm>
            <a:custGeom>
              <a:avLst/>
              <a:gdLst>
                <a:gd name="connsiteX0" fmla="*/ 0 w 602095"/>
                <a:gd name="connsiteY0" fmla="*/ 0 h 310455"/>
                <a:gd name="connsiteX1" fmla="*/ 602095 w 602095"/>
                <a:gd name="connsiteY1" fmla="*/ 0 h 310455"/>
                <a:gd name="connsiteX2" fmla="*/ 602095 w 602095"/>
                <a:gd name="connsiteY2" fmla="*/ 310455 h 310455"/>
                <a:gd name="connsiteX3" fmla="*/ 0 w 602095"/>
                <a:gd name="connsiteY3" fmla="*/ 310455 h 310455"/>
                <a:gd name="connsiteX4" fmla="*/ 0 w 602095"/>
                <a:gd name="connsiteY4" fmla="*/ 0 h 31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095" h="310455">
                  <a:moveTo>
                    <a:pt x="0" y="0"/>
                  </a:moveTo>
                  <a:lnTo>
                    <a:pt x="602095" y="0"/>
                  </a:lnTo>
                  <a:lnTo>
                    <a:pt x="602095" y="310455"/>
                  </a:lnTo>
                  <a:lnTo>
                    <a:pt x="0" y="31045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de-DE" sz="22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20" name="Gruppieren 19"/>
          <p:cNvGrpSpPr/>
          <p:nvPr/>
        </p:nvGrpSpPr>
        <p:grpSpPr>
          <a:xfrm>
            <a:off x="1421649" y="1688488"/>
            <a:ext cx="9801354" cy="996778"/>
            <a:chOff x="1421649" y="1688488"/>
            <a:chExt cx="9801354" cy="996778"/>
          </a:xfrm>
        </p:grpSpPr>
        <p:grpSp>
          <p:nvGrpSpPr>
            <p:cNvPr id="14" name="Gruppieren 13"/>
            <p:cNvGrpSpPr/>
            <p:nvPr/>
          </p:nvGrpSpPr>
          <p:grpSpPr>
            <a:xfrm>
              <a:off x="10736245" y="1688488"/>
              <a:ext cx="486758" cy="464403"/>
              <a:chOff x="5648093" y="4809002"/>
              <a:chExt cx="486758" cy="464403"/>
            </a:xfrm>
          </p:grpSpPr>
          <p:sp>
            <p:nvSpPr>
              <p:cNvPr id="8" name="Ellipse 7"/>
              <p:cNvSpPr/>
              <p:nvPr/>
            </p:nvSpPr>
            <p:spPr>
              <a:xfrm>
                <a:off x="5648093" y="4809002"/>
                <a:ext cx="486094" cy="46440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feld 9"/>
              <p:cNvSpPr txBox="1"/>
              <p:nvPr/>
            </p:nvSpPr>
            <p:spPr>
              <a:xfrm>
                <a:off x="5696911" y="4837081"/>
                <a:ext cx="4379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1.</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sp>
          <p:nvSpPr>
            <p:cNvPr id="18" name="Rechteck 17"/>
            <p:cNvSpPr/>
            <p:nvPr/>
          </p:nvSpPr>
          <p:spPr>
            <a:xfrm>
              <a:off x="1421649" y="1789889"/>
              <a:ext cx="9314596" cy="89537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Gruppieren 20"/>
          <p:cNvGrpSpPr/>
          <p:nvPr/>
        </p:nvGrpSpPr>
        <p:grpSpPr>
          <a:xfrm>
            <a:off x="7062281" y="992227"/>
            <a:ext cx="4427524" cy="5106479"/>
            <a:chOff x="7062281" y="992227"/>
            <a:chExt cx="4427524" cy="5106479"/>
          </a:xfrm>
        </p:grpSpPr>
        <p:grpSp>
          <p:nvGrpSpPr>
            <p:cNvPr id="7" name="Gruppieren 6"/>
            <p:cNvGrpSpPr/>
            <p:nvPr/>
          </p:nvGrpSpPr>
          <p:grpSpPr>
            <a:xfrm>
              <a:off x="8685059" y="3703023"/>
              <a:ext cx="2804746" cy="2395683"/>
              <a:chOff x="8685059" y="3703023"/>
              <a:chExt cx="2804746" cy="2395683"/>
            </a:xfrm>
          </p:grpSpPr>
          <p:sp>
            <p:nvSpPr>
              <p:cNvPr id="29" name="Textfeld 28">
                <a:extLst>
                  <a:ext uri="{FF2B5EF4-FFF2-40B4-BE49-F238E27FC236}">
                    <a16:creationId xmlns:a16="http://schemas.microsoft.com/office/drawing/2014/main" id="{C02DC2EB-9704-42AC-B314-943799743EF0}"/>
                  </a:ext>
                </a:extLst>
              </p:cNvPr>
              <p:cNvSpPr txBox="1"/>
              <p:nvPr/>
            </p:nvSpPr>
            <p:spPr>
              <a:xfrm>
                <a:off x="8685059" y="4414307"/>
                <a:ext cx="280474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corpus-driven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a:t>
                </a:r>
                <a:r>
                  <a:rPr kumimoji="0" lang="de-DE" sz="1800" b="0" i="0" u="none" strike="noStrike" kern="1200" cap="none" spc="0" normalizeH="0" baseline="0" noProof="0" dirty="0">
                    <a:ln>
                      <a:noFill/>
                    </a:ln>
                    <a:solidFill>
                      <a:srgbClr val="FFFF00"/>
                    </a:solidFill>
                    <a:effectLst/>
                    <a:uLnTx/>
                    <a:uFillTx/>
                    <a:latin typeface="Consolas" panose="020B0609020204030204" pitchFamily="49" charset="0"/>
                    <a:ea typeface="+mn-ea"/>
                    <a:cs typeface="+mn-cs"/>
                  </a:rPr>
                  <a:t>vs.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corpus-based	</a:t>
                </a:r>
              </a:p>
            </p:txBody>
          </p:sp>
          <p:cxnSp>
            <p:nvCxnSpPr>
              <p:cNvPr id="37" name="Gerader Verbinder 36">
                <a:extLst>
                  <a:ext uri="{FF2B5EF4-FFF2-40B4-BE49-F238E27FC236}">
                    <a16:creationId xmlns:a16="http://schemas.microsoft.com/office/drawing/2014/main" id="{644B0661-8E51-4995-9116-6171BCE20DD7}"/>
                  </a:ext>
                </a:extLst>
              </p:cNvPr>
              <p:cNvCxnSpPr/>
              <p:nvPr/>
            </p:nvCxnSpPr>
            <p:spPr>
              <a:xfrm flipV="1">
                <a:off x="10038514" y="5323096"/>
                <a:ext cx="432619" cy="3539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4D8B6764-1408-4A4D-8239-252760358C06}"/>
                  </a:ext>
                </a:extLst>
              </p:cNvPr>
              <p:cNvCxnSpPr/>
              <p:nvPr/>
            </p:nvCxnSpPr>
            <p:spPr>
              <a:xfrm flipV="1">
                <a:off x="9605895" y="4059395"/>
                <a:ext cx="432619" cy="3539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871EE3B5-2A90-4CD5-8636-D293E30B9702}"/>
                  </a:ext>
                </a:extLst>
              </p:cNvPr>
              <p:cNvSpPr/>
              <p:nvPr/>
            </p:nvSpPr>
            <p:spPr>
              <a:xfrm>
                <a:off x="9393967" y="3703023"/>
                <a:ext cx="132440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Induktion</a:t>
                </a:r>
              </a:p>
            </p:txBody>
          </p:sp>
          <p:sp>
            <p:nvSpPr>
              <p:cNvPr id="44" name="Rechteck 43">
                <a:extLst>
                  <a:ext uri="{FF2B5EF4-FFF2-40B4-BE49-F238E27FC236}">
                    <a16:creationId xmlns:a16="http://schemas.microsoft.com/office/drawing/2014/main" id="{3F54497B-DD42-465B-81D2-31DC502E5748}"/>
                  </a:ext>
                </a:extLst>
              </p:cNvPr>
              <p:cNvSpPr/>
              <p:nvPr/>
            </p:nvSpPr>
            <p:spPr>
              <a:xfrm>
                <a:off x="9376313" y="5729374"/>
                <a:ext cx="132440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Deduktion</a:t>
                </a:r>
              </a:p>
            </p:txBody>
          </p:sp>
        </p:grpSp>
        <p:grpSp>
          <p:nvGrpSpPr>
            <p:cNvPr id="3" name="Gruppieren 2"/>
            <p:cNvGrpSpPr/>
            <p:nvPr/>
          </p:nvGrpSpPr>
          <p:grpSpPr>
            <a:xfrm>
              <a:off x="7062281" y="992227"/>
              <a:ext cx="2543614" cy="4156395"/>
              <a:chOff x="7062281" y="992227"/>
              <a:chExt cx="2543614" cy="4156395"/>
            </a:xfrm>
          </p:grpSpPr>
          <p:sp>
            <p:nvSpPr>
              <p:cNvPr id="45" name="Rechteck 44">
                <a:extLst>
                  <a:ext uri="{FF2B5EF4-FFF2-40B4-BE49-F238E27FC236}">
                    <a16:creationId xmlns:a16="http://schemas.microsoft.com/office/drawing/2014/main" id="{871EE3B5-2A90-4CD5-8636-D293E30B9702}"/>
                  </a:ext>
                </a:extLst>
              </p:cNvPr>
              <p:cNvSpPr/>
              <p:nvPr/>
            </p:nvSpPr>
            <p:spPr>
              <a:xfrm>
                <a:off x="7191317" y="4568310"/>
                <a:ext cx="132440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Abduktion</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2" name="Nach oben gebogener Pfeil 1"/>
              <p:cNvSpPr/>
              <p:nvPr/>
            </p:nvSpPr>
            <p:spPr>
              <a:xfrm rot="5400000">
                <a:off x="6255890" y="1798618"/>
                <a:ext cx="4156395" cy="2543614"/>
              </a:xfrm>
              <a:prstGeom prst="bentUpArrow">
                <a:avLst>
                  <a:gd name="adj1" fmla="val 5878"/>
                  <a:gd name="adj2" fmla="val 7217"/>
                  <a:gd name="adj3" fmla="val 125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6" name="Gruppieren 45"/>
            <p:cNvGrpSpPr/>
            <p:nvPr/>
          </p:nvGrpSpPr>
          <p:grpSpPr>
            <a:xfrm>
              <a:off x="7163701" y="3598427"/>
              <a:ext cx="486758" cy="464403"/>
              <a:chOff x="5648093" y="4809002"/>
              <a:chExt cx="486758" cy="464403"/>
            </a:xfrm>
          </p:grpSpPr>
          <p:sp>
            <p:nvSpPr>
              <p:cNvPr id="47" name="Ellipse 46"/>
              <p:cNvSpPr/>
              <p:nvPr/>
            </p:nvSpPr>
            <p:spPr>
              <a:xfrm>
                <a:off x="5648093" y="4809002"/>
                <a:ext cx="486094" cy="46440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feld 48"/>
              <p:cNvSpPr txBox="1"/>
              <p:nvPr/>
            </p:nvSpPr>
            <p:spPr>
              <a:xfrm>
                <a:off x="5696911" y="4837081"/>
                <a:ext cx="4379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2</a:t>
                </a: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grpSp>
      <p:grpSp>
        <p:nvGrpSpPr>
          <p:cNvPr id="25" name="Gruppieren 24"/>
          <p:cNvGrpSpPr/>
          <p:nvPr/>
        </p:nvGrpSpPr>
        <p:grpSpPr>
          <a:xfrm>
            <a:off x="4038887" y="3873731"/>
            <a:ext cx="2590774" cy="1446609"/>
            <a:chOff x="4393331" y="4684217"/>
            <a:chExt cx="2590774" cy="1446609"/>
          </a:xfrm>
        </p:grpSpPr>
        <p:grpSp>
          <p:nvGrpSpPr>
            <p:cNvPr id="50" name="Gruppieren 49"/>
            <p:cNvGrpSpPr/>
            <p:nvPr/>
          </p:nvGrpSpPr>
          <p:grpSpPr>
            <a:xfrm>
              <a:off x="4512697" y="4684217"/>
              <a:ext cx="486758" cy="464403"/>
              <a:chOff x="5648093" y="4809002"/>
              <a:chExt cx="486758" cy="464403"/>
            </a:xfrm>
          </p:grpSpPr>
          <p:sp>
            <p:nvSpPr>
              <p:cNvPr id="51" name="Ellipse 50"/>
              <p:cNvSpPr/>
              <p:nvPr/>
            </p:nvSpPr>
            <p:spPr>
              <a:xfrm>
                <a:off x="5648093" y="4809002"/>
                <a:ext cx="486094" cy="46440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feld 51"/>
              <p:cNvSpPr txBox="1"/>
              <p:nvPr/>
            </p:nvSpPr>
            <p:spPr>
              <a:xfrm>
                <a:off x="5696911" y="4837081"/>
                <a:ext cx="4379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3</a:t>
                </a: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sp>
          <p:nvSpPr>
            <p:cNvPr id="19" name="Rechteck 18"/>
            <p:cNvSpPr/>
            <p:nvPr/>
          </p:nvSpPr>
          <p:spPr>
            <a:xfrm>
              <a:off x="4393331" y="5207496"/>
              <a:ext cx="2590774"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sng"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Korpuspragmatik</a:t>
              </a:r>
              <a:endParaRPr kumimoji="0" lang="de-DE" sz="1800" b="1" i="0" u="sng"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Forschungspragmatik</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 name="Textfeld 8"/>
          <p:cNvSpPr txBox="1"/>
          <p:nvPr/>
        </p:nvSpPr>
        <p:spPr>
          <a:xfrm>
            <a:off x="4055011" y="2729050"/>
            <a:ext cx="6730052" cy="261610"/>
          </a:xfrm>
          <a:prstGeom prst="rect">
            <a:avLst/>
          </a:prstGeom>
          <a:noFill/>
        </p:spPr>
        <p:txBody>
          <a:bodyPr wrap="square" rtlCol="0">
            <a:spAutoFit/>
          </a:bodyPr>
          <a:lstStyle/>
          <a:p>
            <a:r>
              <a:rPr lang="de-DE" sz="1100" dirty="0" smtClean="0">
                <a:solidFill>
                  <a:schemeClr val="bg1"/>
                </a:solidFill>
                <a:latin typeface="Consolas" panose="020B0609020204030204" pitchFamily="49" charset="0"/>
              </a:rPr>
              <a:t>Pragmatik =&gt; Auf sprachliche Handlung    bzw.    sprachliches Handeln ausgerichtet</a:t>
            </a:r>
            <a:endParaRPr lang="de-DE" sz="1100" dirty="0">
              <a:solidFill>
                <a:schemeClr val="bg1"/>
              </a:solidFill>
              <a:latin typeface="Consolas" panose="020B0609020204030204" pitchFamily="49" charset="0"/>
            </a:endParaRPr>
          </a:p>
        </p:txBody>
      </p:sp>
    </p:spTree>
    <p:extLst>
      <p:ext uri="{BB962C8B-B14F-4D97-AF65-F5344CB8AC3E}">
        <p14:creationId xmlns:p14="http://schemas.microsoft.com/office/powerpoint/2010/main" val="18056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 name="Gruppieren 29"/>
          <p:cNvGrpSpPr/>
          <p:nvPr/>
        </p:nvGrpSpPr>
        <p:grpSpPr>
          <a:xfrm>
            <a:off x="4549592" y="1822493"/>
            <a:ext cx="3205546" cy="2308043"/>
            <a:chOff x="4602768" y="2177661"/>
            <a:chExt cx="3205546" cy="2308043"/>
          </a:xfrm>
        </p:grpSpPr>
        <p:sp>
          <p:nvSpPr>
            <p:cNvPr id="31" name="Textfeld 30">
              <a:extLst>
                <a:ext uri="{FF2B5EF4-FFF2-40B4-BE49-F238E27FC236}">
                  <a16:creationId xmlns:a16="http://schemas.microsoft.com/office/drawing/2014/main" id="{C02DC2EB-9704-42AC-B314-943799743EF0}"/>
                </a:ext>
              </a:extLst>
            </p:cNvPr>
            <p:cNvSpPr txBox="1"/>
            <p:nvPr/>
          </p:nvSpPr>
          <p:spPr>
            <a:xfrm>
              <a:off x="4689889" y="2891790"/>
              <a:ext cx="280474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corpus-driven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corpus-based	</a:t>
              </a:r>
            </a:p>
          </p:txBody>
        </p:sp>
        <p:cxnSp>
          <p:nvCxnSpPr>
            <p:cNvPr id="32" name="Gerader Verbinder 31">
              <a:extLst>
                <a:ext uri="{FF2B5EF4-FFF2-40B4-BE49-F238E27FC236}">
                  <a16:creationId xmlns:a16="http://schemas.microsoft.com/office/drawing/2014/main" id="{4D8B6764-1408-4A4D-8239-252760358C06}"/>
                </a:ext>
              </a:extLst>
            </p:cNvPr>
            <p:cNvCxnSpPr/>
            <p:nvPr/>
          </p:nvCxnSpPr>
          <p:spPr>
            <a:xfrm flipV="1">
              <a:off x="5610725" y="2536878"/>
              <a:ext cx="432619" cy="3539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871EE3B5-2A90-4CD5-8636-D293E30B9702}"/>
                </a:ext>
              </a:extLst>
            </p:cNvPr>
            <p:cNvSpPr/>
            <p:nvPr/>
          </p:nvSpPr>
          <p:spPr>
            <a:xfrm>
              <a:off x="4710991" y="2177661"/>
              <a:ext cx="30973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Induktion / Quantitativ</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34" name="Rechteck 33">
              <a:extLst>
                <a:ext uri="{FF2B5EF4-FFF2-40B4-BE49-F238E27FC236}">
                  <a16:creationId xmlns:a16="http://schemas.microsoft.com/office/drawing/2014/main" id="{3F54497B-DD42-465B-81D2-31DC502E5748}"/>
                </a:ext>
              </a:extLst>
            </p:cNvPr>
            <p:cNvSpPr/>
            <p:nvPr/>
          </p:nvSpPr>
          <p:spPr>
            <a:xfrm>
              <a:off x="4602768" y="4116372"/>
              <a:ext cx="29706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Deduktion /</a:t>
              </a:r>
              <a:r>
                <a:rPr kumimoji="0" lang="de-DE" sz="1800" b="0" i="0" u="none" strike="noStrike" kern="1200" cap="none" spc="0" normalizeH="0" noProof="0" dirty="0" smtClean="0">
                  <a:ln>
                    <a:noFill/>
                  </a:ln>
                  <a:solidFill>
                    <a:prstClr val="white"/>
                  </a:solidFill>
                  <a:effectLst/>
                  <a:uLnTx/>
                  <a:uFillTx/>
                  <a:latin typeface="Consolas" panose="020B0609020204030204" pitchFamily="49" charset="0"/>
                  <a:ea typeface="+mn-ea"/>
                  <a:cs typeface="+mn-cs"/>
                </a:rPr>
                <a:t> Qualitativ</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grpSp>
        <p:nvGrpSpPr>
          <p:cNvPr id="3" name="Gruppieren 2"/>
          <p:cNvGrpSpPr/>
          <p:nvPr/>
        </p:nvGrpSpPr>
        <p:grpSpPr>
          <a:xfrm>
            <a:off x="3858638" y="648510"/>
            <a:ext cx="4263957" cy="5110264"/>
            <a:chOff x="3858638" y="648510"/>
            <a:chExt cx="4263957" cy="5110264"/>
          </a:xfrm>
        </p:grpSpPr>
        <p:cxnSp>
          <p:nvCxnSpPr>
            <p:cNvPr id="22" name="Gerader Verbinder 21"/>
            <p:cNvCxnSpPr/>
            <p:nvPr/>
          </p:nvCxnSpPr>
          <p:spPr>
            <a:xfrm>
              <a:off x="3858638" y="1063557"/>
              <a:ext cx="0" cy="469521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5145932" y="648510"/>
              <a:ext cx="29766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Methode</a:t>
              </a:r>
              <a:endParaRPr kumimoji="0" lang="de-DE" sz="3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sp>
        <p:nvSpPr>
          <p:cNvPr id="59" name="Textfeld 58"/>
          <p:cNvSpPr txBox="1"/>
          <p:nvPr/>
        </p:nvSpPr>
        <p:spPr>
          <a:xfrm>
            <a:off x="838660" y="634502"/>
            <a:ext cx="2976663" cy="584775"/>
          </a:xfrm>
          <a:prstGeom prst="rect">
            <a:avLst/>
          </a:prstGeom>
          <a:noFill/>
        </p:spPr>
        <p:txBody>
          <a:bodyPr wrap="square" rtlCol="0">
            <a:spAutoFit/>
          </a:bodyPr>
          <a:lstStyle/>
          <a:p>
            <a:pPr>
              <a:defRPr/>
            </a:pPr>
            <a:r>
              <a:rPr lang="de-DE" sz="3200" dirty="0" smtClean="0">
                <a:solidFill>
                  <a:prstClr val="white"/>
                </a:solidFill>
                <a:latin typeface="Consolas" panose="020B0609020204030204" pitchFamily="49" charset="0"/>
              </a:rPr>
              <a:t>Theorie</a:t>
            </a:r>
            <a:endParaRPr lang="de-DE" sz="3200" dirty="0">
              <a:solidFill>
                <a:prstClr val="white"/>
              </a:solidFill>
              <a:latin typeface="Consolas" panose="020B0609020204030204" pitchFamily="49" charset="0"/>
            </a:endParaRPr>
          </a:p>
        </p:txBody>
      </p:sp>
      <p:sp>
        <p:nvSpPr>
          <p:cNvPr id="63" name="Textfeld 62"/>
          <p:cNvSpPr txBox="1"/>
          <p:nvPr/>
        </p:nvSpPr>
        <p:spPr>
          <a:xfrm>
            <a:off x="172113" y="1785424"/>
            <a:ext cx="28552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Forschungsfrage</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4" name="Textfeld 63"/>
          <p:cNvSpPr txBox="1"/>
          <p:nvPr/>
        </p:nvSpPr>
        <p:spPr>
          <a:xfrm rot="20903287">
            <a:off x="587738" y="2247089"/>
            <a:ext cx="31217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Theorie-Framework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5" name="Textfeld 64"/>
          <p:cNvSpPr txBox="1"/>
          <p:nvPr/>
        </p:nvSpPr>
        <p:spPr>
          <a:xfrm>
            <a:off x="1715017" y="3342328"/>
            <a:ext cx="3121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6" name="Textfeld 65"/>
          <p:cNvSpPr txBox="1"/>
          <p:nvPr/>
        </p:nvSpPr>
        <p:spPr>
          <a:xfrm rot="21370435">
            <a:off x="846477" y="2978861"/>
            <a:ext cx="31217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Diskurs</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7" name="Textfeld 66"/>
          <p:cNvSpPr txBox="1"/>
          <p:nvPr/>
        </p:nvSpPr>
        <p:spPr>
          <a:xfrm rot="422795">
            <a:off x="1451004" y="2963472"/>
            <a:ext cx="3121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Semantik/Lexik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23" name="Textfeld 22"/>
          <p:cNvSpPr txBox="1"/>
          <p:nvPr/>
        </p:nvSpPr>
        <p:spPr>
          <a:xfrm>
            <a:off x="418840" y="3793654"/>
            <a:ext cx="29875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Genderlinguistik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4" name="Rechteck 3"/>
          <p:cNvSpPr/>
          <p:nvPr/>
        </p:nvSpPr>
        <p:spPr>
          <a:xfrm>
            <a:off x="4905763" y="2807405"/>
            <a:ext cx="2210862" cy="369332"/>
          </a:xfrm>
          <a:prstGeom prst="rect">
            <a:avLst/>
          </a:prstGeom>
        </p:spPr>
        <p:txBody>
          <a:bodyPr wrap="none">
            <a:spAutoFit/>
          </a:bodyPr>
          <a:lstStyle/>
          <a:p>
            <a:pPr lvl="0">
              <a:defRPr/>
            </a:pPr>
            <a:r>
              <a:rPr lang="de-DE" dirty="0">
                <a:solidFill>
                  <a:srgbClr val="FFFF00"/>
                </a:solidFill>
                <a:latin typeface="Consolas" panose="020B0609020204030204" pitchFamily="49" charset="0"/>
              </a:rPr>
              <a:t>Korpus-Pragmatik</a:t>
            </a:r>
          </a:p>
        </p:txBody>
      </p:sp>
      <p:cxnSp>
        <p:nvCxnSpPr>
          <p:cNvPr id="29" name="Gerader Verbinder 28">
            <a:extLst>
              <a:ext uri="{FF2B5EF4-FFF2-40B4-BE49-F238E27FC236}">
                <a16:creationId xmlns:a16="http://schemas.microsoft.com/office/drawing/2014/main" id="{644B0661-8E51-4995-9116-6171BCE20DD7}"/>
              </a:ext>
            </a:extLst>
          </p:cNvPr>
          <p:cNvCxnSpPr/>
          <p:nvPr/>
        </p:nvCxnSpPr>
        <p:spPr>
          <a:xfrm flipV="1">
            <a:off x="5990168" y="3445411"/>
            <a:ext cx="432619" cy="3539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p:cNvSpPr/>
          <p:nvPr/>
        </p:nvSpPr>
        <p:spPr>
          <a:xfrm>
            <a:off x="4116872" y="1596170"/>
            <a:ext cx="3756994" cy="27222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4490191" y="1345111"/>
            <a:ext cx="2987553" cy="46166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Korpuslinguistik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 name="Ellipse 5"/>
          <p:cNvSpPr/>
          <p:nvPr/>
        </p:nvSpPr>
        <p:spPr>
          <a:xfrm>
            <a:off x="4423144" y="2447144"/>
            <a:ext cx="3238706" cy="1075748"/>
          </a:xfrm>
          <a:prstGeom prst="ellipse">
            <a:avLst/>
          </a:prstGeom>
          <a:noFill/>
          <a:ln w="38100">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uppieren 10"/>
          <p:cNvGrpSpPr/>
          <p:nvPr/>
        </p:nvGrpSpPr>
        <p:grpSpPr>
          <a:xfrm>
            <a:off x="4123763" y="4328598"/>
            <a:ext cx="3756994" cy="2265229"/>
            <a:chOff x="4123763" y="4328598"/>
            <a:chExt cx="3756994" cy="2265229"/>
          </a:xfrm>
        </p:grpSpPr>
        <p:sp>
          <p:nvSpPr>
            <p:cNvPr id="38" name="Rechteck 37"/>
            <p:cNvSpPr/>
            <p:nvPr/>
          </p:nvSpPr>
          <p:spPr>
            <a:xfrm>
              <a:off x="4123763" y="4569446"/>
              <a:ext cx="3756994" cy="202438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4517417" y="4328598"/>
              <a:ext cx="2987553"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Software</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pic>
          <p:nvPicPr>
            <p:cNvPr id="7" name="Grafik 6"/>
            <p:cNvPicPr>
              <a:picLocks noChangeAspect="1"/>
            </p:cNvPicPr>
            <p:nvPr/>
          </p:nvPicPr>
          <p:blipFill>
            <a:blip r:embed="rId3"/>
            <a:stretch>
              <a:fillRect/>
            </a:stretch>
          </p:blipFill>
          <p:spPr>
            <a:xfrm>
              <a:off x="4498782" y="5005939"/>
              <a:ext cx="1289881" cy="850772"/>
            </a:xfrm>
            <a:prstGeom prst="rect">
              <a:avLst/>
            </a:prstGeom>
          </p:spPr>
        </p:pic>
        <p:cxnSp>
          <p:nvCxnSpPr>
            <p:cNvPr id="84" name="Gerader Verbinder 83">
              <a:extLst>
                <a:ext uri="{FF2B5EF4-FFF2-40B4-BE49-F238E27FC236}">
                  <a16:creationId xmlns:a16="http://schemas.microsoft.com/office/drawing/2014/main" id="{644B0661-8E51-4995-9116-6171BCE20DD7}"/>
                </a:ext>
              </a:extLst>
            </p:cNvPr>
            <p:cNvCxnSpPr/>
            <p:nvPr/>
          </p:nvCxnSpPr>
          <p:spPr>
            <a:xfrm flipV="1">
              <a:off x="5543316" y="4916784"/>
              <a:ext cx="657636" cy="955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4"/>
            <a:stretch>
              <a:fillRect/>
            </a:stretch>
          </p:blipFill>
          <p:spPr>
            <a:xfrm>
              <a:off x="5987827" y="4882880"/>
              <a:ext cx="1635615" cy="941476"/>
            </a:xfrm>
            <a:prstGeom prst="rect">
              <a:avLst/>
            </a:prstGeom>
          </p:spPr>
        </p:pic>
        <p:sp>
          <p:nvSpPr>
            <p:cNvPr id="92" name="Textfeld 91"/>
            <p:cNvSpPr txBox="1"/>
            <p:nvPr/>
          </p:nvSpPr>
          <p:spPr>
            <a:xfrm>
              <a:off x="4429779" y="6072703"/>
              <a:ext cx="2987553" cy="338554"/>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noProof="0" dirty="0" smtClean="0">
                  <a:solidFill>
                    <a:prstClr val="white"/>
                  </a:solidFill>
                  <a:latin typeface="Consolas" panose="020B0609020204030204" pitchFamily="49" charset="0"/>
                </a:rPr>
                <a:t>Unterschiedliche Ansätze</a:t>
              </a:r>
              <a:endParaRPr kumimoji="0" lang="de-DE" sz="1600" b="0" i="0" u="none" strike="noStrike" kern="1200" cap="none" spc="0" normalizeH="0" baseline="0" noProof="0" dirty="0">
                <a:ln>
                  <a:noFill/>
                </a:ln>
                <a:solidFill>
                  <a:prstClr val="white"/>
                </a:solidFill>
                <a:effectLst/>
                <a:uLnTx/>
                <a:uFillTx/>
                <a:latin typeface="Consolas" panose="020B0609020204030204" pitchFamily="49" charset="0"/>
              </a:endParaRPr>
            </a:p>
          </p:txBody>
        </p:sp>
      </p:grpSp>
      <p:sp>
        <p:nvSpPr>
          <p:cNvPr id="40" name="Chevron 39"/>
          <p:cNvSpPr/>
          <p:nvPr/>
        </p:nvSpPr>
        <p:spPr>
          <a:xfrm>
            <a:off x="172113" y="3782729"/>
            <a:ext cx="246727" cy="514394"/>
          </a:xfrm>
          <a:prstGeom prst="chevron">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1" name="Chevron 40"/>
          <p:cNvSpPr/>
          <p:nvPr/>
        </p:nvSpPr>
        <p:spPr>
          <a:xfrm>
            <a:off x="4282309" y="2707510"/>
            <a:ext cx="246727" cy="514394"/>
          </a:xfrm>
          <a:prstGeom prst="chevron">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88977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 name="Titel 2">
            <a:extLst>
              <a:ext uri="{FF2B5EF4-FFF2-40B4-BE49-F238E27FC236}">
                <a16:creationId xmlns:a16="http://schemas.microsoft.com/office/drawing/2014/main" id="{FDE69C28-89C0-435F-B7E3-1CDBD528F966}"/>
              </a:ext>
            </a:extLst>
          </p:cNvPr>
          <p:cNvSpPr txBox="1">
            <a:spLocks/>
          </p:cNvSpPr>
          <p:nvPr/>
        </p:nvSpPr>
        <p:spPr>
          <a:xfrm>
            <a:off x="95250" y="1"/>
            <a:ext cx="12001500" cy="175746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8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Wo finde ich was?</a:t>
            </a:r>
            <a: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b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b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endParaRPr>
          </a:p>
        </p:txBody>
      </p:sp>
      <p:sp>
        <p:nvSpPr>
          <p:cNvPr id="5" name="Textfeld 4"/>
          <p:cNvSpPr txBox="1"/>
          <p:nvPr/>
        </p:nvSpPr>
        <p:spPr>
          <a:xfrm>
            <a:off x="559981" y="1672856"/>
            <a:ext cx="10788502" cy="4832092"/>
          </a:xfrm>
          <a:prstGeom prst="rect">
            <a:avLst/>
          </a:prstGeom>
          <a:noFill/>
        </p:spPr>
        <p:txBody>
          <a:bodyPr wrap="square" rtlCol="0">
            <a:spAutoFit/>
          </a:bodyPr>
          <a:lstStyle/>
          <a:p>
            <a:r>
              <a:rPr lang="de-DE" sz="2400" dirty="0" smtClean="0">
                <a:latin typeface="Consolas" panose="020B0609020204030204" pitchFamily="49" charset="0"/>
              </a:rPr>
              <a:t>Ein paar Startpunkte:</a:t>
            </a:r>
          </a:p>
          <a:p>
            <a:endParaRPr lang="de-DE" dirty="0" smtClean="0">
              <a:latin typeface="Consolas" panose="020B0609020204030204" pitchFamily="49" charset="0"/>
            </a:endParaRPr>
          </a:p>
          <a:p>
            <a:r>
              <a:rPr lang="de-DE" dirty="0" smtClean="0">
                <a:latin typeface="Consolas" panose="020B0609020204030204" pitchFamily="49" charset="0"/>
              </a:rPr>
              <a:t>https</a:t>
            </a:r>
            <a:r>
              <a:rPr lang="de-DE" dirty="0">
                <a:latin typeface="Consolas" panose="020B0609020204030204" pitchFamily="49" charset="0"/>
              </a:rPr>
              <a:t>://www.clarin.eu</a:t>
            </a:r>
            <a:r>
              <a:rPr lang="de-DE" dirty="0" smtClean="0">
                <a:latin typeface="Consolas" panose="020B0609020204030204" pitchFamily="49" charset="0"/>
              </a:rPr>
              <a:t>/</a:t>
            </a:r>
            <a:br>
              <a:rPr lang="de-DE" dirty="0" smtClean="0">
                <a:latin typeface="Consolas" panose="020B0609020204030204" pitchFamily="49" charset="0"/>
              </a:rPr>
            </a:br>
            <a:r>
              <a:rPr lang="de-DE" sz="1400" dirty="0" smtClean="0">
                <a:latin typeface="Consolas" panose="020B0609020204030204" pitchFamily="49" charset="0"/>
              </a:rPr>
              <a:t>    CLARIN – Europaweiter Verbund (Pro: viele Korpora + Software / Contra: unübersichtlich)</a:t>
            </a:r>
          </a:p>
          <a:p>
            <a:endParaRPr lang="de-DE" sz="1400" dirty="0">
              <a:latin typeface="Consolas" panose="020B0609020204030204" pitchFamily="49" charset="0"/>
            </a:endParaRPr>
          </a:p>
          <a:p>
            <a:r>
              <a:rPr lang="de-DE" dirty="0">
                <a:latin typeface="Consolas" panose="020B0609020204030204" pitchFamily="49" charset="0"/>
              </a:rPr>
              <a:t>https://corpus-analysis.com</a:t>
            </a:r>
            <a:r>
              <a:rPr lang="de-DE" dirty="0" smtClean="0">
                <a:latin typeface="Consolas" panose="020B0609020204030204" pitchFamily="49" charset="0"/>
              </a:rPr>
              <a:t>/</a:t>
            </a:r>
            <a:br>
              <a:rPr lang="de-DE" dirty="0" smtClean="0">
                <a:latin typeface="Consolas" panose="020B0609020204030204" pitchFamily="49" charset="0"/>
              </a:rPr>
            </a:br>
            <a:r>
              <a:rPr lang="de-DE" sz="1400" dirty="0" smtClean="0">
                <a:latin typeface="Consolas" panose="020B0609020204030204" pitchFamily="49" charset="0"/>
              </a:rPr>
              <a:t>    Webseite mit Suche/TAGs (Pro: Übersichtlich / Contra: Nur Software)</a:t>
            </a:r>
          </a:p>
          <a:p>
            <a:endParaRPr lang="de-DE" sz="1400" dirty="0">
              <a:latin typeface="Consolas" panose="020B0609020204030204" pitchFamily="49" charset="0"/>
            </a:endParaRPr>
          </a:p>
          <a:p>
            <a:r>
              <a:rPr lang="de-DE" dirty="0">
                <a:latin typeface="Consolas" panose="020B0609020204030204" pitchFamily="49" charset="0"/>
              </a:rPr>
              <a:t>https://fortext.net/</a:t>
            </a:r>
            <a:r>
              <a:rPr lang="de-DE" sz="1600" dirty="0">
                <a:latin typeface="Consolas" panose="020B0609020204030204" pitchFamily="49" charset="0"/>
              </a:rPr>
              <a:t/>
            </a:r>
            <a:br>
              <a:rPr lang="de-DE" sz="1600" dirty="0">
                <a:latin typeface="Consolas" panose="020B0609020204030204" pitchFamily="49" charset="0"/>
              </a:rPr>
            </a:br>
            <a:r>
              <a:rPr lang="de-DE" sz="1600" dirty="0">
                <a:latin typeface="Consolas" panose="020B0609020204030204" pitchFamily="49" charset="0"/>
              </a:rPr>
              <a:t>    </a:t>
            </a:r>
            <a:r>
              <a:rPr lang="de-DE" sz="1400" dirty="0" smtClean="0">
                <a:latin typeface="Consolas" panose="020B0609020204030204" pitchFamily="49" charset="0"/>
              </a:rPr>
              <a:t>Web-Blog mit Tutorials (Pro: Tools + Anleitung / Contra: Keine gute Suche)</a:t>
            </a:r>
            <a:endParaRPr lang="de-DE" sz="1400" dirty="0">
              <a:latin typeface="Consolas" panose="020B0609020204030204" pitchFamily="49" charset="0"/>
            </a:endParaRPr>
          </a:p>
          <a:p>
            <a:endParaRPr lang="de-DE" sz="1600" dirty="0" smtClean="0">
              <a:latin typeface="Consolas" panose="020B0609020204030204" pitchFamily="49" charset="0"/>
            </a:endParaRPr>
          </a:p>
          <a:p>
            <a:r>
              <a:rPr lang="de-DE" dirty="0">
                <a:latin typeface="Consolas" panose="020B0609020204030204" pitchFamily="49" charset="0"/>
              </a:rPr>
              <a:t>https://github.com/adbar/German-NLP</a:t>
            </a:r>
            <a:r>
              <a:rPr lang="de-DE" sz="1600" dirty="0">
                <a:latin typeface="Consolas" panose="020B0609020204030204" pitchFamily="49" charset="0"/>
              </a:rPr>
              <a:t/>
            </a:r>
            <a:br>
              <a:rPr lang="de-DE" sz="1600" dirty="0">
                <a:latin typeface="Consolas" panose="020B0609020204030204" pitchFamily="49" charset="0"/>
              </a:rPr>
            </a:br>
            <a:r>
              <a:rPr lang="de-DE" sz="1400" dirty="0">
                <a:latin typeface="Consolas" panose="020B0609020204030204" pitchFamily="49" charset="0"/>
              </a:rPr>
              <a:t>    </a:t>
            </a:r>
            <a:r>
              <a:rPr lang="de-DE" sz="1400" dirty="0" smtClean="0">
                <a:latin typeface="Consolas" panose="020B0609020204030204" pitchFamily="49" charset="0"/>
              </a:rPr>
              <a:t>Link-Liste (</a:t>
            </a:r>
            <a:r>
              <a:rPr lang="de-DE" sz="1400" dirty="0">
                <a:latin typeface="Consolas" panose="020B0609020204030204" pitchFamily="49" charset="0"/>
              </a:rPr>
              <a:t>Pro: </a:t>
            </a:r>
            <a:r>
              <a:rPr lang="de-DE" sz="1400" dirty="0" smtClean="0">
                <a:latin typeface="Consolas" panose="020B0609020204030204" pitchFamily="49" charset="0"/>
              </a:rPr>
              <a:t>Sehr aktuell – Korpora + Software </a:t>
            </a:r>
            <a:r>
              <a:rPr lang="de-DE" sz="1400" dirty="0">
                <a:latin typeface="Consolas" panose="020B0609020204030204" pitchFamily="49" charset="0"/>
              </a:rPr>
              <a:t>/ Contra: Keine gute Suche</a:t>
            </a:r>
            <a:r>
              <a:rPr lang="de-DE" sz="1400" dirty="0" smtClean="0">
                <a:latin typeface="Consolas" panose="020B0609020204030204" pitchFamily="49" charset="0"/>
              </a:rPr>
              <a:t>)</a:t>
            </a:r>
            <a:endParaRPr lang="de-DE" sz="1400" dirty="0">
              <a:latin typeface="Consolas" panose="020B0609020204030204" pitchFamily="49" charset="0"/>
            </a:endParaRPr>
          </a:p>
          <a:p>
            <a:endParaRPr lang="de-DE" sz="1600" dirty="0" smtClean="0">
              <a:latin typeface="Consolas" panose="020B0609020204030204" pitchFamily="49" charset="0"/>
            </a:endParaRPr>
          </a:p>
          <a:p>
            <a:r>
              <a:rPr lang="de-DE" dirty="0">
                <a:latin typeface="Consolas" panose="020B0609020204030204" pitchFamily="49" charset="0"/>
              </a:rPr>
              <a:t>https://</a:t>
            </a:r>
            <a:r>
              <a:rPr lang="de-DE" dirty="0" smtClean="0">
                <a:latin typeface="Consolas" panose="020B0609020204030204" pitchFamily="49" charset="0"/>
              </a:rPr>
              <a:t>tapor.ca/home/</a:t>
            </a:r>
            <a:r>
              <a:rPr lang="de-DE" sz="1600" dirty="0">
                <a:latin typeface="Consolas" panose="020B0609020204030204" pitchFamily="49" charset="0"/>
              </a:rPr>
              <a:t/>
            </a:r>
            <a:br>
              <a:rPr lang="de-DE" sz="1600" dirty="0">
                <a:latin typeface="Consolas" panose="020B0609020204030204" pitchFamily="49" charset="0"/>
              </a:rPr>
            </a:br>
            <a:r>
              <a:rPr lang="de-DE" sz="1600" dirty="0">
                <a:latin typeface="Consolas" panose="020B0609020204030204" pitchFamily="49" charset="0"/>
              </a:rPr>
              <a:t>    </a:t>
            </a:r>
            <a:r>
              <a:rPr lang="de-DE" sz="1400" dirty="0">
                <a:latin typeface="Consolas" panose="020B0609020204030204" pitchFamily="49" charset="0"/>
              </a:rPr>
              <a:t>Webseite </a:t>
            </a:r>
            <a:r>
              <a:rPr lang="de-DE" sz="1400" dirty="0" smtClean="0">
                <a:latin typeface="Consolas" panose="020B0609020204030204" pitchFamily="49" charset="0"/>
              </a:rPr>
              <a:t>mit Suche (Pro: Übersichtlich / Contra: Manchmal Software etwas veraltet)</a:t>
            </a:r>
          </a:p>
          <a:p>
            <a:endParaRPr lang="de-DE" sz="1400" dirty="0">
              <a:latin typeface="Consolas" panose="020B0609020204030204" pitchFamily="49" charset="0"/>
            </a:endParaRPr>
          </a:p>
          <a:p>
            <a:r>
              <a:rPr lang="de-DE" sz="2800" dirty="0" smtClean="0">
                <a:latin typeface="Consolas" panose="020B0609020204030204" pitchFamily="49" charset="0"/>
              </a:rPr>
              <a:t>…</a:t>
            </a:r>
            <a:endParaRPr lang="de-DE" sz="3200" dirty="0">
              <a:latin typeface="Consolas" panose="020B0609020204030204" pitchFamily="49" charset="0"/>
            </a:endParaRPr>
          </a:p>
        </p:txBody>
      </p:sp>
    </p:spTree>
    <p:extLst>
      <p:ext uri="{BB962C8B-B14F-4D97-AF65-F5344CB8AC3E}">
        <p14:creationId xmlns:p14="http://schemas.microsoft.com/office/powerpoint/2010/main" val="1715360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Freihandform 7"/>
          <p:cNvSpPr/>
          <p:nvPr/>
        </p:nvSpPr>
        <p:spPr>
          <a:xfrm rot="14915854">
            <a:off x="5778604" y="2180073"/>
            <a:ext cx="1304368" cy="652027"/>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622" tIns="23622" rIns="23622" bIns="23622" numCol="1" spcCol="1270" anchor="ctr" anchorCtr="0">
            <a:noAutofit/>
          </a:bodyPr>
          <a:lstStyle/>
          <a:p>
            <a:pPr algn="ctr" defTabSz="1653540">
              <a:lnSpc>
                <a:spcPct val="90000"/>
              </a:lnSpc>
              <a:spcBef>
                <a:spcPct val="0"/>
              </a:spcBef>
              <a:spcAft>
                <a:spcPct val="35000"/>
              </a:spcAft>
            </a:pPr>
            <a:endParaRPr lang="de-DE" sz="3720">
              <a:solidFill>
                <a:prstClr val="white">
                  <a:hueOff val="0"/>
                  <a:satOff val="0"/>
                  <a:lumOff val="0"/>
                  <a:alphaOff val="0"/>
                </a:prstClr>
              </a:solidFill>
              <a:latin typeface="Trebuchet MS" panose="020B0603020202020204"/>
            </a:endParaRPr>
          </a:p>
        </p:txBody>
      </p:sp>
      <p:sp>
        <p:nvSpPr>
          <p:cNvPr id="14" name="Freihandform 13"/>
          <p:cNvSpPr/>
          <p:nvPr/>
        </p:nvSpPr>
        <p:spPr>
          <a:xfrm rot="14915854">
            <a:off x="7278716" y="2289523"/>
            <a:ext cx="1304368" cy="652027"/>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622" tIns="23622" rIns="23622" bIns="23622" numCol="1" spcCol="1270" anchor="ctr" anchorCtr="0">
            <a:noAutofit/>
          </a:bodyPr>
          <a:lstStyle/>
          <a:p>
            <a:pPr algn="ctr" defTabSz="1653540">
              <a:lnSpc>
                <a:spcPct val="90000"/>
              </a:lnSpc>
              <a:spcBef>
                <a:spcPct val="0"/>
              </a:spcBef>
              <a:spcAft>
                <a:spcPct val="35000"/>
              </a:spcAft>
            </a:pPr>
            <a:endParaRPr lang="de-DE" sz="3720">
              <a:solidFill>
                <a:prstClr val="white">
                  <a:hueOff val="0"/>
                  <a:satOff val="0"/>
                  <a:lumOff val="0"/>
                  <a:alphaOff val="0"/>
                </a:prstClr>
              </a:solidFill>
              <a:latin typeface="Trebuchet MS" panose="020B0603020202020204"/>
            </a:endParaRPr>
          </a:p>
        </p:txBody>
      </p:sp>
      <p:sp>
        <p:nvSpPr>
          <p:cNvPr id="39" name="Freihandform 38"/>
          <p:cNvSpPr/>
          <p:nvPr/>
        </p:nvSpPr>
        <p:spPr>
          <a:xfrm rot="14915854">
            <a:off x="8305626" y="1186305"/>
            <a:ext cx="1304368" cy="652027"/>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622" tIns="23622" rIns="23622" bIns="23622" numCol="1" spcCol="1270" anchor="ctr" anchorCtr="0">
            <a:noAutofit/>
          </a:bodyPr>
          <a:lstStyle/>
          <a:p>
            <a:pPr algn="ctr" defTabSz="1653540">
              <a:lnSpc>
                <a:spcPct val="90000"/>
              </a:lnSpc>
              <a:spcBef>
                <a:spcPct val="0"/>
              </a:spcBef>
              <a:spcAft>
                <a:spcPct val="35000"/>
              </a:spcAft>
            </a:pPr>
            <a:endParaRPr lang="de-DE" sz="3720">
              <a:solidFill>
                <a:prstClr val="white">
                  <a:hueOff val="0"/>
                  <a:satOff val="0"/>
                  <a:lumOff val="0"/>
                  <a:alphaOff val="0"/>
                </a:prstClr>
              </a:solidFill>
              <a:latin typeface="Trebuchet MS" panose="020B0603020202020204"/>
            </a:endParaRPr>
          </a:p>
        </p:txBody>
      </p:sp>
      <p:sp>
        <p:nvSpPr>
          <p:cNvPr id="58" name="Textfeld 57"/>
          <p:cNvSpPr txBox="1"/>
          <p:nvPr/>
        </p:nvSpPr>
        <p:spPr>
          <a:xfrm>
            <a:off x="79850" y="19767"/>
            <a:ext cx="6350938" cy="978729"/>
          </a:xfrm>
          <a:prstGeom prst="rect">
            <a:avLst/>
          </a:prstGeom>
          <a:noFill/>
        </p:spPr>
        <p:txBody>
          <a:bodyPr wrap="square" rtlCol="0">
            <a:spAutoFit/>
          </a:bodyPr>
          <a:lstStyle/>
          <a:p>
            <a:pPr defTabSz="411480"/>
            <a:r>
              <a:rPr lang="de-DE" sz="3360" dirty="0">
                <a:solidFill>
                  <a:prstClr val="white"/>
                </a:solidFill>
                <a:latin typeface="Consolas" panose="020B0609020204030204" pitchFamily="49" charset="0"/>
              </a:rPr>
              <a:t>Aufbereitung / Auswertung</a:t>
            </a:r>
          </a:p>
          <a:p>
            <a:pPr defTabSz="411480"/>
            <a:r>
              <a:rPr lang="de-DE" sz="2400" dirty="0">
                <a:solidFill>
                  <a:prstClr val="white"/>
                </a:solidFill>
                <a:latin typeface="Consolas" panose="020B0609020204030204" pitchFamily="49" charset="0"/>
              </a:rPr>
              <a:t>Entweder: </a:t>
            </a:r>
            <a:r>
              <a:rPr lang="de-DE" sz="2400" dirty="0" smtClean="0">
                <a:solidFill>
                  <a:prstClr val="white"/>
                </a:solidFill>
                <a:latin typeface="Consolas" panose="020B0609020204030204" pitchFamily="49" charset="0"/>
              </a:rPr>
              <a:t>Tool-Chain</a:t>
            </a:r>
            <a:endParaRPr lang="de-DE" sz="2400" dirty="0">
              <a:solidFill>
                <a:prstClr val="white"/>
              </a:solidFill>
              <a:latin typeface="Consolas" panose="020B0609020204030204" pitchFamily="49" charset="0"/>
            </a:endParaRPr>
          </a:p>
        </p:txBody>
      </p:sp>
      <p:cxnSp>
        <p:nvCxnSpPr>
          <p:cNvPr id="3" name="Gerade Verbindung mit Pfeil 2">
            <a:extLst>
              <a:ext uri="{FF2B5EF4-FFF2-40B4-BE49-F238E27FC236}">
                <a16:creationId xmlns:a16="http://schemas.microsoft.com/office/drawing/2014/main" id="{985F2692-6209-4377-AA9D-4C6ED08434F0}"/>
              </a:ext>
            </a:extLst>
          </p:cNvPr>
          <p:cNvCxnSpPr/>
          <p:nvPr/>
        </p:nvCxnSpPr>
        <p:spPr>
          <a:xfrm flipV="1">
            <a:off x="1526116" y="4291222"/>
            <a:ext cx="543967" cy="8811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2CB75B18-F0D0-4F7E-8AA4-AB0547132F19}"/>
              </a:ext>
            </a:extLst>
          </p:cNvPr>
          <p:cNvCxnSpPr/>
          <p:nvPr/>
        </p:nvCxnSpPr>
        <p:spPr>
          <a:xfrm flipV="1">
            <a:off x="1824934" y="5161878"/>
            <a:ext cx="640199" cy="2810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17A5F350-F3DC-473E-8D6A-D2E8ED24CD2C}"/>
              </a:ext>
            </a:extLst>
          </p:cNvPr>
          <p:cNvCxnSpPr>
            <a:cxnSpLocks/>
          </p:cNvCxnSpPr>
          <p:nvPr/>
        </p:nvCxnSpPr>
        <p:spPr>
          <a:xfrm flipV="1">
            <a:off x="2607085" y="3491137"/>
            <a:ext cx="767410" cy="2697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Gerade Verbindung mit Pfeil 92">
            <a:extLst>
              <a:ext uri="{FF2B5EF4-FFF2-40B4-BE49-F238E27FC236}">
                <a16:creationId xmlns:a16="http://schemas.microsoft.com/office/drawing/2014/main" id="{646F8C21-99B9-4212-9278-9A347E8E06FD}"/>
              </a:ext>
            </a:extLst>
          </p:cNvPr>
          <p:cNvCxnSpPr>
            <a:cxnSpLocks/>
          </p:cNvCxnSpPr>
          <p:nvPr/>
        </p:nvCxnSpPr>
        <p:spPr>
          <a:xfrm flipV="1">
            <a:off x="3228381" y="4130874"/>
            <a:ext cx="1961695" cy="6577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Gerade Verbindung mit Pfeil 93">
            <a:extLst>
              <a:ext uri="{FF2B5EF4-FFF2-40B4-BE49-F238E27FC236}">
                <a16:creationId xmlns:a16="http://schemas.microsoft.com/office/drawing/2014/main" id="{BA9F2AA4-BEB6-464D-85AB-87CC8819369F}"/>
              </a:ext>
            </a:extLst>
          </p:cNvPr>
          <p:cNvCxnSpPr>
            <a:cxnSpLocks/>
          </p:cNvCxnSpPr>
          <p:nvPr/>
        </p:nvCxnSpPr>
        <p:spPr>
          <a:xfrm flipV="1">
            <a:off x="3022541" y="4176300"/>
            <a:ext cx="649601" cy="3165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a:extLst>
              <a:ext uri="{FF2B5EF4-FFF2-40B4-BE49-F238E27FC236}">
                <a16:creationId xmlns:a16="http://schemas.microsoft.com/office/drawing/2014/main" id="{F210FC28-F0B9-4DBD-B311-D415527A4D54}"/>
              </a:ext>
            </a:extLst>
          </p:cNvPr>
          <p:cNvCxnSpPr>
            <a:cxnSpLocks/>
          </p:cNvCxnSpPr>
          <p:nvPr/>
        </p:nvCxnSpPr>
        <p:spPr>
          <a:xfrm>
            <a:off x="4081875" y="3260273"/>
            <a:ext cx="1158102" cy="2847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272A9F32-B11F-42EC-9BC7-8E5D384F6393}"/>
              </a:ext>
            </a:extLst>
          </p:cNvPr>
          <p:cNvCxnSpPr>
            <a:cxnSpLocks/>
          </p:cNvCxnSpPr>
          <p:nvPr/>
        </p:nvCxnSpPr>
        <p:spPr>
          <a:xfrm flipV="1">
            <a:off x="4291638" y="2672847"/>
            <a:ext cx="1521091" cy="9549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23503154-E050-4AEA-B155-740A9845CEFB}"/>
              </a:ext>
            </a:extLst>
          </p:cNvPr>
          <p:cNvCxnSpPr>
            <a:cxnSpLocks/>
          </p:cNvCxnSpPr>
          <p:nvPr/>
        </p:nvCxnSpPr>
        <p:spPr>
          <a:xfrm flipV="1">
            <a:off x="5847608" y="2913603"/>
            <a:ext cx="327894" cy="5775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1992F8D6-C541-4614-B539-443CE1FE7FC5}"/>
              </a:ext>
            </a:extLst>
          </p:cNvPr>
          <p:cNvCxnSpPr>
            <a:cxnSpLocks/>
          </p:cNvCxnSpPr>
          <p:nvPr/>
        </p:nvCxnSpPr>
        <p:spPr>
          <a:xfrm flipV="1">
            <a:off x="6278434" y="1521035"/>
            <a:ext cx="291011" cy="4454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Gerade Verbindung mit Pfeil 100">
            <a:extLst>
              <a:ext uri="{FF2B5EF4-FFF2-40B4-BE49-F238E27FC236}">
                <a16:creationId xmlns:a16="http://schemas.microsoft.com/office/drawing/2014/main" id="{03780A47-17E1-4AAB-B27F-2D8AD2C78970}"/>
              </a:ext>
            </a:extLst>
          </p:cNvPr>
          <p:cNvCxnSpPr>
            <a:cxnSpLocks/>
          </p:cNvCxnSpPr>
          <p:nvPr/>
        </p:nvCxnSpPr>
        <p:spPr>
          <a:xfrm flipV="1">
            <a:off x="7158987" y="824240"/>
            <a:ext cx="990874" cy="1571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Gerade Verbindung mit Pfeil 101">
            <a:extLst>
              <a:ext uri="{FF2B5EF4-FFF2-40B4-BE49-F238E27FC236}">
                <a16:creationId xmlns:a16="http://schemas.microsoft.com/office/drawing/2014/main" id="{3E3CF0B8-6283-4E06-B1BB-8B14C49F7F77}"/>
              </a:ext>
            </a:extLst>
          </p:cNvPr>
          <p:cNvCxnSpPr>
            <a:cxnSpLocks/>
          </p:cNvCxnSpPr>
          <p:nvPr/>
        </p:nvCxnSpPr>
        <p:spPr>
          <a:xfrm flipV="1">
            <a:off x="6494023" y="1168601"/>
            <a:ext cx="1736852" cy="10099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Gerade Verbindung mit Pfeil 102">
            <a:extLst>
              <a:ext uri="{FF2B5EF4-FFF2-40B4-BE49-F238E27FC236}">
                <a16:creationId xmlns:a16="http://schemas.microsoft.com/office/drawing/2014/main" id="{EEE2D475-D181-4C15-9866-76D6F39A55BC}"/>
              </a:ext>
            </a:extLst>
          </p:cNvPr>
          <p:cNvCxnSpPr>
            <a:cxnSpLocks/>
          </p:cNvCxnSpPr>
          <p:nvPr/>
        </p:nvCxnSpPr>
        <p:spPr>
          <a:xfrm flipV="1">
            <a:off x="6644670" y="1922277"/>
            <a:ext cx="1968532" cy="4344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rade Verbindung mit Pfeil 103">
            <a:extLst>
              <a:ext uri="{FF2B5EF4-FFF2-40B4-BE49-F238E27FC236}">
                <a16:creationId xmlns:a16="http://schemas.microsoft.com/office/drawing/2014/main" id="{BA49A3D5-EBDF-4B82-8C79-167A12EF7D44}"/>
              </a:ext>
            </a:extLst>
          </p:cNvPr>
          <p:cNvCxnSpPr>
            <a:cxnSpLocks/>
          </p:cNvCxnSpPr>
          <p:nvPr/>
        </p:nvCxnSpPr>
        <p:spPr>
          <a:xfrm>
            <a:off x="6649652" y="2572331"/>
            <a:ext cx="901398" cy="2258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Gerade Verbindung mit Pfeil 104">
            <a:extLst>
              <a:ext uri="{FF2B5EF4-FFF2-40B4-BE49-F238E27FC236}">
                <a16:creationId xmlns:a16="http://schemas.microsoft.com/office/drawing/2014/main" id="{B24AB896-35FF-4D87-8430-A091490ABCEE}"/>
              </a:ext>
            </a:extLst>
          </p:cNvPr>
          <p:cNvCxnSpPr>
            <a:cxnSpLocks/>
            <a:endCxn id="39" idx="0"/>
          </p:cNvCxnSpPr>
          <p:nvPr/>
        </p:nvCxnSpPr>
        <p:spPr>
          <a:xfrm flipV="1">
            <a:off x="8211676" y="2238496"/>
            <a:ext cx="680594" cy="4065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hteck 63">
            <a:extLst>
              <a:ext uri="{FF2B5EF4-FFF2-40B4-BE49-F238E27FC236}">
                <a16:creationId xmlns:a16="http://schemas.microsoft.com/office/drawing/2014/main" id="{08D0E66F-BCDD-4971-A8CD-147EC73E3C41}"/>
              </a:ext>
            </a:extLst>
          </p:cNvPr>
          <p:cNvSpPr/>
          <p:nvPr/>
        </p:nvSpPr>
        <p:spPr>
          <a:xfrm>
            <a:off x="3880437" y="4535303"/>
            <a:ext cx="5486400" cy="1274195"/>
          </a:xfrm>
          <a:prstGeom prst="rect">
            <a:avLst/>
          </a:prstGeom>
        </p:spPr>
        <p:txBody>
          <a:bodyPr>
            <a:spAutoFit/>
          </a:bodyPr>
          <a:lstStyle/>
          <a:p>
            <a:pPr defTabSz="411480"/>
            <a:r>
              <a:rPr lang="de-DE" sz="2880" b="1" dirty="0">
                <a:solidFill>
                  <a:prstClr val="white"/>
                </a:solidFill>
                <a:latin typeface="Consolas" panose="020B0609020204030204" pitchFamily="49" charset="0"/>
              </a:rPr>
              <a:t>Beispiele:</a:t>
            </a:r>
          </a:p>
          <a:p>
            <a:pPr marL="411480" indent="-411480" defTabSz="411480">
              <a:buFont typeface="Arial" panose="020B0604020202020204" pitchFamily="34" charset="0"/>
              <a:buChar char="•"/>
            </a:pPr>
            <a:r>
              <a:rPr lang="de-DE" sz="2400" dirty="0">
                <a:solidFill>
                  <a:prstClr val="white"/>
                </a:solidFill>
                <a:latin typeface="Consolas" panose="020B0609020204030204" pitchFamily="49" charset="0"/>
              </a:rPr>
              <a:t>Python</a:t>
            </a:r>
          </a:p>
          <a:p>
            <a:pPr marL="411480" indent="-411480" defTabSz="411480">
              <a:buFont typeface="Arial" panose="020B0604020202020204" pitchFamily="34" charset="0"/>
              <a:buChar char="•"/>
            </a:pPr>
            <a:r>
              <a:rPr lang="de-DE" sz="2400" dirty="0">
                <a:solidFill>
                  <a:prstClr val="white"/>
                </a:solidFill>
                <a:latin typeface="Consolas" panose="020B0609020204030204" pitchFamily="49" charset="0"/>
              </a:rPr>
              <a:t>Eigene </a:t>
            </a:r>
            <a:r>
              <a:rPr lang="de-DE" sz="2400" dirty="0" smtClean="0">
                <a:solidFill>
                  <a:prstClr val="white"/>
                </a:solidFill>
                <a:latin typeface="Consolas" panose="020B0609020204030204" pitchFamily="49" charset="0"/>
              </a:rPr>
              <a:t>Workflows</a:t>
            </a:r>
          </a:p>
        </p:txBody>
      </p:sp>
      <p:sp>
        <p:nvSpPr>
          <p:cNvPr id="66" name="Freihandform: Form 65">
            <a:extLst>
              <a:ext uri="{FF2B5EF4-FFF2-40B4-BE49-F238E27FC236}">
                <a16:creationId xmlns:a16="http://schemas.microsoft.com/office/drawing/2014/main" id="{A4B7BAFE-2663-451B-A8FC-32CAEE16F620}"/>
              </a:ext>
            </a:extLst>
          </p:cNvPr>
          <p:cNvSpPr/>
          <p:nvPr/>
        </p:nvSpPr>
        <p:spPr>
          <a:xfrm>
            <a:off x="899875" y="5127124"/>
            <a:ext cx="898225" cy="89822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74" name="Freihandform: Form 73">
            <a:extLst>
              <a:ext uri="{FF2B5EF4-FFF2-40B4-BE49-F238E27FC236}">
                <a16:creationId xmlns:a16="http://schemas.microsoft.com/office/drawing/2014/main" id="{8C124BF2-19F8-40E0-B2A0-AF75290C00D4}"/>
              </a:ext>
            </a:extLst>
          </p:cNvPr>
          <p:cNvSpPr/>
          <p:nvPr/>
        </p:nvSpPr>
        <p:spPr>
          <a:xfrm rot="557426">
            <a:off x="2341386" y="4404193"/>
            <a:ext cx="898225" cy="89822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75" name="Freihandform: Form 74">
            <a:extLst>
              <a:ext uri="{FF2B5EF4-FFF2-40B4-BE49-F238E27FC236}">
                <a16:creationId xmlns:a16="http://schemas.microsoft.com/office/drawing/2014/main" id="{528998CB-5763-4E59-BE7E-F8F21FAB0438}"/>
              </a:ext>
            </a:extLst>
          </p:cNvPr>
          <p:cNvSpPr/>
          <p:nvPr/>
        </p:nvSpPr>
        <p:spPr>
          <a:xfrm rot="20033185">
            <a:off x="1699402" y="3430234"/>
            <a:ext cx="898225" cy="89822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76" name="Freihandform: Form 75">
            <a:extLst>
              <a:ext uri="{FF2B5EF4-FFF2-40B4-BE49-F238E27FC236}">
                <a16:creationId xmlns:a16="http://schemas.microsoft.com/office/drawing/2014/main" id="{24E7974A-6241-47F1-A8ED-79B8C59320A6}"/>
              </a:ext>
            </a:extLst>
          </p:cNvPr>
          <p:cNvSpPr/>
          <p:nvPr/>
        </p:nvSpPr>
        <p:spPr>
          <a:xfrm rot="1562034">
            <a:off x="3342445" y="3209936"/>
            <a:ext cx="898225" cy="89822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77" name="Freihandform: Form 76">
            <a:extLst>
              <a:ext uri="{FF2B5EF4-FFF2-40B4-BE49-F238E27FC236}">
                <a16:creationId xmlns:a16="http://schemas.microsoft.com/office/drawing/2014/main" id="{4CA77745-7202-4FB2-8D1E-09AEA47F4E25}"/>
              </a:ext>
            </a:extLst>
          </p:cNvPr>
          <p:cNvSpPr/>
          <p:nvPr/>
        </p:nvSpPr>
        <p:spPr>
          <a:xfrm>
            <a:off x="5122414" y="3380564"/>
            <a:ext cx="898225" cy="89822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78" name="Freihandform: Form 77">
            <a:extLst>
              <a:ext uri="{FF2B5EF4-FFF2-40B4-BE49-F238E27FC236}">
                <a16:creationId xmlns:a16="http://schemas.microsoft.com/office/drawing/2014/main" id="{4C74A7F0-4C31-4C31-BBAC-F1679229AA68}"/>
              </a:ext>
            </a:extLst>
          </p:cNvPr>
          <p:cNvSpPr/>
          <p:nvPr/>
        </p:nvSpPr>
        <p:spPr>
          <a:xfrm>
            <a:off x="5758538" y="1942448"/>
            <a:ext cx="898225" cy="89822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79" name="Freihandform: Form 78">
            <a:extLst>
              <a:ext uri="{FF2B5EF4-FFF2-40B4-BE49-F238E27FC236}">
                <a16:creationId xmlns:a16="http://schemas.microsoft.com/office/drawing/2014/main" id="{72F63A8E-4E30-4690-9F46-0A1128FCD7D7}"/>
              </a:ext>
            </a:extLst>
          </p:cNvPr>
          <p:cNvSpPr/>
          <p:nvPr/>
        </p:nvSpPr>
        <p:spPr>
          <a:xfrm>
            <a:off x="6278434" y="751046"/>
            <a:ext cx="898225" cy="89822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80" name="Freihandform: Form 79">
            <a:extLst>
              <a:ext uri="{FF2B5EF4-FFF2-40B4-BE49-F238E27FC236}">
                <a16:creationId xmlns:a16="http://schemas.microsoft.com/office/drawing/2014/main" id="{DA7A6D70-8ED9-4243-8D61-9B9C8D072A99}"/>
              </a:ext>
            </a:extLst>
          </p:cNvPr>
          <p:cNvSpPr/>
          <p:nvPr/>
        </p:nvSpPr>
        <p:spPr>
          <a:xfrm rot="773167">
            <a:off x="8074422" y="379600"/>
            <a:ext cx="898225" cy="89822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90" name="Freihandform: Form 89">
            <a:extLst>
              <a:ext uri="{FF2B5EF4-FFF2-40B4-BE49-F238E27FC236}">
                <a16:creationId xmlns:a16="http://schemas.microsoft.com/office/drawing/2014/main" id="{EE7FCDAE-E0C6-42F4-AB43-62C0E709E2D3}"/>
              </a:ext>
            </a:extLst>
          </p:cNvPr>
          <p:cNvSpPr/>
          <p:nvPr/>
        </p:nvSpPr>
        <p:spPr>
          <a:xfrm rot="1586279">
            <a:off x="7515435" y="2452771"/>
            <a:ext cx="898225" cy="89822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91" name="Freihandform: Form 90">
            <a:extLst>
              <a:ext uri="{FF2B5EF4-FFF2-40B4-BE49-F238E27FC236}">
                <a16:creationId xmlns:a16="http://schemas.microsoft.com/office/drawing/2014/main" id="{9B6B9B0F-E08F-45B9-8F3E-391C124781C8}"/>
              </a:ext>
            </a:extLst>
          </p:cNvPr>
          <p:cNvSpPr/>
          <p:nvPr/>
        </p:nvSpPr>
        <p:spPr>
          <a:xfrm>
            <a:off x="8647266" y="1412548"/>
            <a:ext cx="898225" cy="89822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2" name="Legende mit Linie 1 1"/>
          <p:cNvSpPr/>
          <p:nvPr/>
        </p:nvSpPr>
        <p:spPr>
          <a:xfrm>
            <a:off x="2131286" y="5775031"/>
            <a:ext cx="1963909" cy="637954"/>
          </a:xfrm>
          <a:prstGeom prst="borderCallout1">
            <a:avLst>
              <a:gd name="adj1" fmla="val 50972"/>
              <a:gd name="adj2" fmla="val -753"/>
              <a:gd name="adj3" fmla="val -17500"/>
              <a:gd name="adj4" fmla="val -36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Consolas" panose="020B0609020204030204" pitchFamily="49" charset="0"/>
              </a:rPr>
              <a:t>Lade Text von Webseite</a:t>
            </a:r>
            <a:endParaRPr lang="de-DE" dirty="0">
              <a:latin typeface="Consolas" panose="020B0609020204030204" pitchFamily="49" charset="0"/>
            </a:endParaRPr>
          </a:p>
        </p:txBody>
      </p:sp>
      <p:sp>
        <p:nvSpPr>
          <p:cNvPr id="33" name="Legende mit Linie 1 32"/>
          <p:cNvSpPr/>
          <p:nvPr/>
        </p:nvSpPr>
        <p:spPr>
          <a:xfrm>
            <a:off x="88757" y="2642296"/>
            <a:ext cx="1963909" cy="637954"/>
          </a:xfrm>
          <a:prstGeom prst="borderCallout1">
            <a:avLst>
              <a:gd name="adj1" fmla="val 264305"/>
              <a:gd name="adj2" fmla="val 128822"/>
              <a:gd name="adj3" fmla="val 99167"/>
              <a:gd name="adj4" fmla="val 64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Consolas" panose="020B0609020204030204" pitchFamily="49" charset="0"/>
              </a:rPr>
              <a:t>Bereinige Text</a:t>
            </a:r>
          </a:p>
          <a:p>
            <a:pPr algn="ctr"/>
            <a:r>
              <a:rPr lang="de-DE" sz="1400" dirty="0">
                <a:latin typeface="Consolas" panose="020B0609020204030204" pitchFamily="49" charset="0"/>
              </a:rPr>
              <a:t>g</a:t>
            </a:r>
            <a:r>
              <a:rPr lang="de-DE" sz="1400" dirty="0" smtClean="0">
                <a:latin typeface="Consolas" panose="020B0609020204030204" pitchFamily="49" charset="0"/>
              </a:rPr>
              <a:t>gf. Alternativen</a:t>
            </a:r>
            <a:endParaRPr lang="de-DE" sz="1400" dirty="0">
              <a:latin typeface="Consolas" panose="020B0609020204030204" pitchFamily="49" charset="0"/>
            </a:endParaRPr>
          </a:p>
        </p:txBody>
      </p:sp>
      <p:sp>
        <p:nvSpPr>
          <p:cNvPr id="34" name="Legende mit Linie 1 33"/>
          <p:cNvSpPr/>
          <p:nvPr/>
        </p:nvSpPr>
        <p:spPr>
          <a:xfrm>
            <a:off x="2388308" y="2127337"/>
            <a:ext cx="1963909" cy="637954"/>
          </a:xfrm>
          <a:prstGeom prst="borderCallout1">
            <a:avLst>
              <a:gd name="adj1" fmla="val 264305"/>
              <a:gd name="adj2" fmla="val 128822"/>
              <a:gd name="adj3" fmla="val 99167"/>
              <a:gd name="adj4" fmla="val 64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Consolas" panose="020B0609020204030204" pitchFamily="49" charset="0"/>
              </a:rPr>
              <a:t>Annotiere Text</a:t>
            </a:r>
          </a:p>
          <a:p>
            <a:pPr algn="ctr"/>
            <a:r>
              <a:rPr lang="de-DE" sz="1200" dirty="0" smtClean="0">
                <a:latin typeface="Consolas" panose="020B0609020204030204" pitchFamily="49" charset="0"/>
              </a:rPr>
              <a:t>manuell vs. automatisch</a:t>
            </a:r>
            <a:endParaRPr lang="de-DE" sz="1200" dirty="0">
              <a:latin typeface="Consolas" panose="020B0609020204030204" pitchFamily="49" charset="0"/>
            </a:endParaRPr>
          </a:p>
        </p:txBody>
      </p:sp>
      <p:sp>
        <p:nvSpPr>
          <p:cNvPr id="35" name="Legende mit Linie 1 34"/>
          <p:cNvSpPr/>
          <p:nvPr/>
        </p:nvSpPr>
        <p:spPr>
          <a:xfrm>
            <a:off x="3699669" y="720469"/>
            <a:ext cx="1963909" cy="637954"/>
          </a:xfrm>
          <a:prstGeom prst="borderCallout1">
            <a:avLst>
              <a:gd name="adj1" fmla="val 264305"/>
              <a:gd name="adj2" fmla="val 128822"/>
              <a:gd name="adj3" fmla="val 99167"/>
              <a:gd name="adj4" fmla="val 64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Consolas" panose="020B0609020204030204" pitchFamily="49" charset="0"/>
              </a:rPr>
              <a:t>Auswertung</a:t>
            </a:r>
            <a:endParaRPr lang="de-DE" dirty="0">
              <a:latin typeface="Consolas" panose="020B0609020204030204" pitchFamily="49" charset="0"/>
            </a:endParaRPr>
          </a:p>
        </p:txBody>
      </p:sp>
      <p:sp>
        <p:nvSpPr>
          <p:cNvPr id="36" name="Legende mit Linie 1 35"/>
          <p:cNvSpPr/>
          <p:nvPr/>
        </p:nvSpPr>
        <p:spPr>
          <a:xfrm>
            <a:off x="9419582" y="667916"/>
            <a:ext cx="1963909" cy="637954"/>
          </a:xfrm>
          <a:prstGeom prst="borderCallout1">
            <a:avLst>
              <a:gd name="adj1" fmla="val 179861"/>
              <a:gd name="adj2" fmla="val -88098"/>
              <a:gd name="adj3" fmla="val 99167"/>
              <a:gd name="adj4" fmla="val 64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Consolas" panose="020B0609020204030204" pitchFamily="49" charset="0"/>
              </a:rPr>
              <a:t>Visualisierung</a:t>
            </a:r>
            <a:endParaRPr lang="de-DE" dirty="0">
              <a:latin typeface="Consolas" panose="020B0609020204030204" pitchFamily="49" charset="0"/>
            </a:endParaRPr>
          </a:p>
        </p:txBody>
      </p:sp>
      <p:sp>
        <p:nvSpPr>
          <p:cNvPr id="70" name="Rechteck 69"/>
          <p:cNvSpPr/>
          <p:nvPr/>
        </p:nvSpPr>
        <p:spPr>
          <a:xfrm>
            <a:off x="7290670" y="2959254"/>
            <a:ext cx="4901330" cy="3841052"/>
          </a:xfrm>
          <a:prstGeom prst="rect">
            <a:avLst/>
          </a:prstGeom>
          <a:solidFill>
            <a:srgbClr val="000000">
              <a:alpha val="69804"/>
            </a:srgbClr>
          </a:solidFill>
        </p:spPr>
        <p:txBody>
          <a:bodyPr wrap="square">
            <a:spAutoFit/>
          </a:bodyPr>
          <a:lstStyle/>
          <a:p>
            <a:pPr defTabSz="411480"/>
            <a:r>
              <a:rPr lang="de-DE" sz="2880" b="1" dirty="0">
                <a:solidFill>
                  <a:prstClr val="white"/>
                </a:solidFill>
                <a:latin typeface="Consolas" panose="020B0609020204030204" pitchFamily="49" charset="0"/>
              </a:rPr>
              <a:t>Vorteil:</a:t>
            </a:r>
          </a:p>
          <a:p>
            <a:pPr marL="411480" indent="-411480" defTabSz="411480">
              <a:buFont typeface="Arial" panose="020B0604020202020204" pitchFamily="34" charset="0"/>
              <a:buChar char="•"/>
            </a:pPr>
            <a:r>
              <a:rPr lang="de-DE" sz="2400" dirty="0">
                <a:solidFill>
                  <a:prstClr val="white"/>
                </a:solidFill>
                <a:latin typeface="Consolas" panose="020B0609020204030204" pitchFamily="49" charset="0"/>
              </a:rPr>
              <a:t>Flexibel / individuell</a:t>
            </a:r>
          </a:p>
          <a:p>
            <a:pPr defTabSz="411480"/>
            <a:r>
              <a:rPr lang="de-DE" sz="2880" b="1" dirty="0">
                <a:solidFill>
                  <a:prstClr val="white"/>
                </a:solidFill>
                <a:latin typeface="Consolas" panose="020B0609020204030204" pitchFamily="49" charset="0"/>
              </a:rPr>
              <a:t>Nachteil:</a:t>
            </a:r>
          </a:p>
          <a:p>
            <a:pPr marL="411480" indent="-411480" defTabSz="411480">
              <a:buFont typeface="Arial" panose="020B0604020202020204" pitchFamily="34" charset="0"/>
              <a:buChar char="•"/>
            </a:pPr>
            <a:r>
              <a:rPr lang="de-DE" sz="2400" dirty="0">
                <a:solidFill>
                  <a:prstClr val="white"/>
                </a:solidFill>
                <a:latin typeface="Consolas" panose="020B0609020204030204" pitchFamily="49" charset="0"/>
              </a:rPr>
              <a:t>Erfordert viel </a:t>
            </a:r>
            <a:r>
              <a:rPr lang="de-DE" sz="2400" dirty="0" smtClean="0">
                <a:solidFill>
                  <a:prstClr val="white"/>
                </a:solidFill>
                <a:latin typeface="Consolas" panose="020B0609020204030204" pitchFamily="49" charset="0"/>
              </a:rPr>
              <a:t>Know-how</a:t>
            </a:r>
            <a:r>
              <a:rPr lang="de-DE" sz="2400" dirty="0">
                <a:solidFill>
                  <a:prstClr val="white"/>
                </a:solidFill>
                <a:latin typeface="Consolas" panose="020B0609020204030204" pitchFamily="49" charset="0"/>
              </a:rPr>
              <a:t/>
            </a:r>
            <a:br>
              <a:rPr lang="de-DE" sz="2400" dirty="0">
                <a:solidFill>
                  <a:prstClr val="white"/>
                </a:solidFill>
                <a:latin typeface="Consolas" panose="020B0609020204030204" pitchFamily="49" charset="0"/>
              </a:rPr>
            </a:br>
            <a:r>
              <a:rPr lang="de-DE" sz="2400" dirty="0" smtClean="0">
                <a:solidFill>
                  <a:prstClr val="white"/>
                </a:solidFill>
                <a:latin typeface="Consolas" panose="020B0609020204030204" pitchFamily="49" charset="0"/>
              </a:rPr>
              <a:t>(Wissen: welche Programme</a:t>
            </a:r>
            <a:br>
              <a:rPr lang="de-DE" sz="2400" dirty="0" smtClean="0">
                <a:solidFill>
                  <a:prstClr val="white"/>
                </a:solidFill>
                <a:latin typeface="Consolas" panose="020B0609020204030204" pitchFamily="49" charset="0"/>
              </a:rPr>
            </a:br>
            <a:r>
              <a:rPr lang="de-DE" sz="2400" dirty="0" smtClean="0">
                <a:solidFill>
                  <a:prstClr val="white"/>
                </a:solidFill>
                <a:latin typeface="Consolas" panose="020B0609020204030204" pitchFamily="49" charset="0"/>
              </a:rPr>
              <a:t> wie im Zusammenspiel</a:t>
            </a:r>
            <a:br>
              <a:rPr lang="de-DE" sz="2400" dirty="0" smtClean="0">
                <a:solidFill>
                  <a:prstClr val="white"/>
                </a:solidFill>
                <a:latin typeface="Consolas" panose="020B0609020204030204" pitchFamily="49" charset="0"/>
              </a:rPr>
            </a:br>
            <a:r>
              <a:rPr lang="de-DE" sz="2400" dirty="0" smtClean="0">
                <a:solidFill>
                  <a:prstClr val="white"/>
                </a:solidFill>
                <a:latin typeface="Consolas" panose="020B0609020204030204" pitchFamily="49" charset="0"/>
              </a:rPr>
              <a:t> funktionieren)</a:t>
            </a:r>
          </a:p>
          <a:p>
            <a:pPr marL="411480" indent="-411480" defTabSz="411480">
              <a:buFont typeface="Arial" panose="020B0604020202020204" pitchFamily="34" charset="0"/>
              <a:buChar char="•"/>
            </a:pPr>
            <a:r>
              <a:rPr lang="de-DE" sz="2400" dirty="0" smtClean="0">
                <a:solidFill>
                  <a:prstClr val="white"/>
                </a:solidFill>
                <a:latin typeface="Consolas" panose="020B0609020204030204" pitchFamily="49" charset="0"/>
              </a:rPr>
              <a:t>Update-Problematik</a:t>
            </a:r>
          </a:p>
          <a:p>
            <a:pPr marL="411480" indent="-411480" defTabSz="411480">
              <a:buFont typeface="Arial" panose="020B0604020202020204" pitchFamily="34" charset="0"/>
              <a:buChar char="•"/>
            </a:pPr>
            <a:r>
              <a:rPr lang="de-DE" sz="2400" dirty="0" smtClean="0">
                <a:solidFill>
                  <a:prstClr val="white"/>
                </a:solidFill>
                <a:latin typeface="Consolas" panose="020B0609020204030204" pitchFamily="49" charset="0"/>
              </a:rPr>
              <a:t>Ungeeignet für Lehre</a:t>
            </a:r>
            <a:br>
              <a:rPr lang="de-DE" sz="2400" dirty="0" smtClean="0">
                <a:solidFill>
                  <a:prstClr val="white"/>
                </a:solidFill>
                <a:latin typeface="Consolas" panose="020B0609020204030204" pitchFamily="49" charset="0"/>
              </a:rPr>
            </a:br>
            <a:r>
              <a:rPr lang="de-DE" dirty="0">
                <a:solidFill>
                  <a:prstClr val="white"/>
                </a:solidFill>
                <a:latin typeface="Trebuchet MS" panose="020B0603020202020204"/>
              </a:rPr>
              <a:t>[</a:t>
            </a:r>
            <a:r>
              <a:rPr lang="de-DE" dirty="0" err="1">
                <a:solidFill>
                  <a:prstClr val="white"/>
                </a:solidFill>
                <a:latin typeface="Trebuchet MS" panose="020B0603020202020204"/>
              </a:rPr>
              <a:t>Dipper</a:t>
            </a:r>
            <a:r>
              <a:rPr lang="de-DE" dirty="0">
                <a:solidFill>
                  <a:prstClr val="white"/>
                </a:solidFill>
                <a:latin typeface="Trebuchet MS" panose="020B0603020202020204"/>
              </a:rPr>
              <a:t> (2011)] und [Bubenhofer (2011</a:t>
            </a:r>
            <a:r>
              <a:rPr lang="de-DE" dirty="0" smtClean="0">
                <a:solidFill>
                  <a:prstClr val="white"/>
                </a:solidFill>
                <a:latin typeface="Trebuchet MS" panose="020B0603020202020204"/>
              </a:rPr>
              <a:t>)]</a:t>
            </a:r>
            <a:endParaRPr lang="de-DE" sz="2400" dirty="0">
              <a:solidFill>
                <a:prstClr val="white"/>
              </a:solidFill>
              <a:latin typeface="Trebuchet MS" panose="020B0603020202020204"/>
            </a:endParaRPr>
          </a:p>
        </p:txBody>
      </p:sp>
    </p:spTree>
    <p:extLst>
      <p:ext uri="{BB962C8B-B14F-4D97-AF65-F5344CB8AC3E}">
        <p14:creationId xmlns:p14="http://schemas.microsoft.com/office/powerpoint/2010/main" val="210949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 name="Rechteck 58"/>
          <p:cNvSpPr/>
          <p:nvPr/>
        </p:nvSpPr>
        <p:spPr>
          <a:xfrm>
            <a:off x="4951114" y="4881618"/>
            <a:ext cx="5486400" cy="1643527"/>
          </a:xfrm>
          <a:prstGeom prst="rect">
            <a:avLst/>
          </a:prstGeom>
        </p:spPr>
        <p:txBody>
          <a:bodyPr>
            <a:spAutoFit/>
          </a:bodyPr>
          <a:lstStyle/>
          <a:p>
            <a:pPr defTabSz="411480"/>
            <a:r>
              <a:rPr lang="de-DE" sz="2880" b="1" dirty="0">
                <a:solidFill>
                  <a:prstClr val="white"/>
                </a:solidFill>
                <a:latin typeface="Trebuchet MS" panose="020B0603020202020204"/>
              </a:rPr>
              <a:t>Beispiele:</a:t>
            </a:r>
          </a:p>
          <a:p>
            <a:pPr marL="411480" indent="-411480" defTabSz="411480">
              <a:buFont typeface="Arial" panose="020B0604020202020204" pitchFamily="34" charset="0"/>
              <a:buChar char="•"/>
            </a:pPr>
            <a:r>
              <a:rPr lang="de-DE" sz="2400" dirty="0">
                <a:solidFill>
                  <a:prstClr val="white"/>
                </a:solidFill>
                <a:latin typeface="Trebuchet MS" panose="020B0603020202020204"/>
              </a:rPr>
              <a:t>GATE</a:t>
            </a:r>
          </a:p>
          <a:p>
            <a:pPr marL="411480" indent="-411480" defTabSz="411480">
              <a:buFont typeface="Arial" panose="020B0604020202020204" pitchFamily="34" charset="0"/>
              <a:buChar char="•"/>
            </a:pPr>
            <a:r>
              <a:rPr lang="de-DE" sz="2400" dirty="0">
                <a:solidFill>
                  <a:prstClr val="white"/>
                </a:solidFill>
                <a:latin typeface="Trebuchet MS" panose="020B0603020202020204"/>
              </a:rPr>
              <a:t>Apache UIMA</a:t>
            </a:r>
          </a:p>
          <a:p>
            <a:pPr marL="411480" indent="-411480" defTabSz="411480">
              <a:buFont typeface="Arial" panose="020B0604020202020204" pitchFamily="34" charset="0"/>
              <a:buChar char="•"/>
            </a:pPr>
            <a:r>
              <a:rPr lang="de-DE" sz="2400" dirty="0">
                <a:solidFill>
                  <a:prstClr val="white"/>
                </a:solidFill>
                <a:latin typeface="Trebuchet MS" panose="020B0603020202020204"/>
              </a:rPr>
              <a:t>CorpusExplorer</a:t>
            </a:r>
          </a:p>
        </p:txBody>
      </p:sp>
      <p:sp>
        <p:nvSpPr>
          <p:cNvPr id="8" name="Freihandform 7"/>
          <p:cNvSpPr/>
          <p:nvPr/>
        </p:nvSpPr>
        <p:spPr>
          <a:xfrm rot="14915854">
            <a:off x="5778604" y="2180073"/>
            <a:ext cx="1304368" cy="652027"/>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622" tIns="23622" rIns="23622" bIns="23622" numCol="1" spcCol="1270" anchor="ctr" anchorCtr="0">
            <a:noAutofit/>
          </a:bodyPr>
          <a:lstStyle/>
          <a:p>
            <a:pPr algn="ctr" defTabSz="1653540">
              <a:lnSpc>
                <a:spcPct val="90000"/>
              </a:lnSpc>
              <a:spcBef>
                <a:spcPct val="0"/>
              </a:spcBef>
              <a:spcAft>
                <a:spcPct val="35000"/>
              </a:spcAft>
            </a:pPr>
            <a:endParaRPr lang="de-DE" sz="3720">
              <a:solidFill>
                <a:prstClr val="white">
                  <a:hueOff val="0"/>
                  <a:satOff val="0"/>
                  <a:lumOff val="0"/>
                  <a:alphaOff val="0"/>
                </a:prstClr>
              </a:solidFill>
              <a:latin typeface="Trebuchet MS" panose="020B0603020202020204"/>
            </a:endParaRPr>
          </a:p>
        </p:txBody>
      </p:sp>
      <p:sp>
        <p:nvSpPr>
          <p:cNvPr id="14" name="Freihandform 13"/>
          <p:cNvSpPr/>
          <p:nvPr/>
        </p:nvSpPr>
        <p:spPr>
          <a:xfrm rot="14915854">
            <a:off x="7278716" y="2289523"/>
            <a:ext cx="1304368" cy="652027"/>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622" tIns="23622" rIns="23622" bIns="23622" numCol="1" spcCol="1270" anchor="ctr" anchorCtr="0">
            <a:noAutofit/>
          </a:bodyPr>
          <a:lstStyle/>
          <a:p>
            <a:pPr algn="ctr" defTabSz="1653540">
              <a:lnSpc>
                <a:spcPct val="90000"/>
              </a:lnSpc>
              <a:spcBef>
                <a:spcPct val="0"/>
              </a:spcBef>
              <a:spcAft>
                <a:spcPct val="35000"/>
              </a:spcAft>
            </a:pPr>
            <a:endParaRPr lang="de-DE" sz="3720">
              <a:solidFill>
                <a:prstClr val="white">
                  <a:hueOff val="0"/>
                  <a:satOff val="0"/>
                  <a:lumOff val="0"/>
                  <a:alphaOff val="0"/>
                </a:prstClr>
              </a:solidFill>
              <a:latin typeface="Trebuchet MS" panose="020B0603020202020204"/>
            </a:endParaRPr>
          </a:p>
        </p:txBody>
      </p:sp>
      <p:sp>
        <p:nvSpPr>
          <p:cNvPr id="39" name="Freihandform 38"/>
          <p:cNvSpPr/>
          <p:nvPr/>
        </p:nvSpPr>
        <p:spPr>
          <a:xfrm rot="14915854">
            <a:off x="8329065" y="1208532"/>
            <a:ext cx="1304368" cy="652027"/>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622" tIns="23622" rIns="23622" bIns="23622" numCol="1" spcCol="1270" anchor="ctr" anchorCtr="0">
            <a:noAutofit/>
          </a:bodyPr>
          <a:lstStyle/>
          <a:p>
            <a:pPr algn="ctr" defTabSz="1653540">
              <a:lnSpc>
                <a:spcPct val="90000"/>
              </a:lnSpc>
              <a:spcBef>
                <a:spcPct val="0"/>
              </a:spcBef>
              <a:spcAft>
                <a:spcPct val="35000"/>
              </a:spcAft>
            </a:pPr>
            <a:endParaRPr lang="de-DE" sz="3720">
              <a:solidFill>
                <a:prstClr val="white">
                  <a:hueOff val="0"/>
                  <a:satOff val="0"/>
                  <a:lumOff val="0"/>
                  <a:alphaOff val="0"/>
                </a:prstClr>
              </a:solidFill>
              <a:latin typeface="Trebuchet MS" panose="020B0603020202020204"/>
            </a:endParaRPr>
          </a:p>
        </p:txBody>
      </p:sp>
      <p:sp>
        <p:nvSpPr>
          <p:cNvPr id="70" name="Rechteck 69"/>
          <p:cNvSpPr/>
          <p:nvPr/>
        </p:nvSpPr>
        <p:spPr>
          <a:xfrm>
            <a:off x="7392500" y="3381182"/>
            <a:ext cx="5486400" cy="2456057"/>
          </a:xfrm>
          <a:prstGeom prst="rect">
            <a:avLst/>
          </a:prstGeom>
        </p:spPr>
        <p:txBody>
          <a:bodyPr>
            <a:spAutoFit/>
          </a:bodyPr>
          <a:lstStyle/>
          <a:p>
            <a:pPr defTabSz="411480"/>
            <a:r>
              <a:rPr lang="de-DE" sz="2880" b="1" dirty="0">
                <a:solidFill>
                  <a:prstClr val="white"/>
                </a:solidFill>
                <a:latin typeface="Trebuchet MS" panose="020B0603020202020204"/>
              </a:rPr>
              <a:t>Vorteile:</a:t>
            </a:r>
          </a:p>
          <a:p>
            <a:pPr marL="411480" indent="-411480" defTabSz="411480">
              <a:buFont typeface="Arial" panose="020B0604020202020204" pitchFamily="34" charset="0"/>
              <a:buChar char="•"/>
            </a:pPr>
            <a:r>
              <a:rPr lang="de-DE" sz="2400" dirty="0">
                <a:solidFill>
                  <a:prstClr val="white"/>
                </a:solidFill>
                <a:latin typeface="Trebuchet MS" panose="020B0603020202020204"/>
              </a:rPr>
              <a:t>Großer Funktionsumfang</a:t>
            </a:r>
          </a:p>
          <a:p>
            <a:pPr marL="411480" indent="-411480" defTabSz="411480">
              <a:buFont typeface="Arial" panose="020B0604020202020204" pitchFamily="34" charset="0"/>
              <a:buChar char="•"/>
            </a:pPr>
            <a:r>
              <a:rPr lang="de-DE" sz="2400" dirty="0" smtClean="0">
                <a:solidFill>
                  <a:prstClr val="white"/>
                </a:solidFill>
                <a:latin typeface="Trebuchet MS" panose="020B0603020202020204"/>
              </a:rPr>
              <a:t>Einheitliche Oberfläche</a:t>
            </a:r>
            <a:endParaRPr lang="de-DE" sz="2400" dirty="0">
              <a:solidFill>
                <a:prstClr val="white"/>
              </a:solidFill>
              <a:latin typeface="Trebuchet MS" panose="020B0603020202020204"/>
            </a:endParaRPr>
          </a:p>
          <a:p>
            <a:pPr defTabSz="411480"/>
            <a:r>
              <a:rPr lang="de-DE" sz="2880" b="1" dirty="0" smtClean="0">
                <a:solidFill>
                  <a:prstClr val="white"/>
                </a:solidFill>
                <a:latin typeface="Trebuchet MS" panose="020B0603020202020204"/>
              </a:rPr>
              <a:t>Nachteil</a:t>
            </a:r>
            <a:r>
              <a:rPr lang="de-DE" sz="2880" b="1" dirty="0">
                <a:solidFill>
                  <a:prstClr val="white"/>
                </a:solidFill>
                <a:latin typeface="Trebuchet MS" panose="020B0603020202020204"/>
              </a:rPr>
              <a:t>:</a:t>
            </a:r>
          </a:p>
          <a:p>
            <a:pPr marL="411480" indent="-411480" defTabSz="411480">
              <a:buFont typeface="Arial" panose="020B0604020202020204" pitchFamily="34" charset="0"/>
              <a:buChar char="•"/>
            </a:pPr>
            <a:r>
              <a:rPr lang="de-DE" sz="2400" dirty="0">
                <a:solidFill>
                  <a:prstClr val="white"/>
                </a:solidFill>
                <a:latin typeface="Trebuchet MS" panose="020B0603020202020204"/>
              </a:rPr>
              <a:t>Komplex in der </a:t>
            </a:r>
            <a:r>
              <a:rPr lang="de-DE" sz="2400" dirty="0" smtClean="0">
                <a:solidFill>
                  <a:prstClr val="white"/>
                </a:solidFill>
                <a:latin typeface="Trebuchet MS" panose="020B0603020202020204"/>
              </a:rPr>
              <a:t>Entwicklung</a:t>
            </a:r>
          </a:p>
          <a:p>
            <a:pPr marL="411480" indent="-411480" defTabSz="411480">
              <a:buFont typeface="Arial" panose="020B0604020202020204" pitchFamily="34" charset="0"/>
              <a:buChar char="•"/>
            </a:pPr>
            <a:r>
              <a:rPr lang="de-DE" sz="2400" dirty="0" smtClean="0">
                <a:solidFill>
                  <a:prstClr val="white"/>
                </a:solidFill>
                <a:latin typeface="Trebuchet MS" panose="020B0603020202020204"/>
              </a:rPr>
              <a:t>Manchmal zu ‚</a:t>
            </a:r>
            <a:r>
              <a:rPr lang="de-DE" sz="2400" dirty="0" err="1" smtClean="0">
                <a:solidFill>
                  <a:prstClr val="white"/>
                </a:solidFill>
                <a:latin typeface="Trebuchet MS" panose="020B0603020202020204"/>
              </a:rPr>
              <a:t>generalistisch</a:t>
            </a:r>
            <a:r>
              <a:rPr lang="de-DE" sz="2400" dirty="0" smtClean="0">
                <a:solidFill>
                  <a:prstClr val="white"/>
                </a:solidFill>
                <a:latin typeface="Trebuchet MS" panose="020B0603020202020204"/>
              </a:rPr>
              <a:t>‘</a:t>
            </a:r>
            <a:endParaRPr lang="de-DE" sz="2400" dirty="0">
              <a:solidFill>
                <a:prstClr val="white"/>
              </a:solidFill>
              <a:latin typeface="Trebuchet MS" panose="020B0603020202020204"/>
            </a:endParaRPr>
          </a:p>
        </p:txBody>
      </p:sp>
      <p:sp>
        <p:nvSpPr>
          <p:cNvPr id="47" name="Freihandform: Form 46">
            <a:extLst>
              <a:ext uri="{FF2B5EF4-FFF2-40B4-BE49-F238E27FC236}">
                <a16:creationId xmlns:a16="http://schemas.microsoft.com/office/drawing/2014/main" id="{92E20DA5-770C-4C9A-9FAF-B28F37EF3057}"/>
              </a:ext>
            </a:extLst>
          </p:cNvPr>
          <p:cNvSpPr/>
          <p:nvPr/>
        </p:nvSpPr>
        <p:spPr>
          <a:xfrm rot="1358217">
            <a:off x="4077725" y="1742131"/>
            <a:ext cx="2980266" cy="2980266"/>
          </a:xfrm>
          <a:custGeom>
            <a:avLst/>
            <a:gdLst>
              <a:gd name="connsiteX0" fmla="*/ 1762838 w 2483555"/>
              <a:gd name="connsiteY0" fmla="*/ 395974 h 2483555"/>
              <a:gd name="connsiteX1" fmla="*/ 1956019 w 2483555"/>
              <a:gd name="connsiteY1" fmla="*/ 233867 h 2483555"/>
              <a:gd name="connsiteX2" fmla="*/ 2110348 w 2483555"/>
              <a:gd name="connsiteY2" fmla="*/ 363365 h 2483555"/>
              <a:gd name="connsiteX3" fmla="*/ 1984250 w 2483555"/>
              <a:gd name="connsiteY3" fmla="*/ 581761 h 2483555"/>
              <a:gd name="connsiteX4" fmla="*/ 2184605 w 2483555"/>
              <a:gd name="connsiteY4" fmla="*/ 928786 h 2483555"/>
              <a:gd name="connsiteX5" fmla="*/ 2436790 w 2483555"/>
              <a:gd name="connsiteY5" fmla="*/ 928779 h 2483555"/>
              <a:gd name="connsiteX6" fmla="*/ 2471774 w 2483555"/>
              <a:gd name="connsiteY6" fmla="*/ 1127181 h 2483555"/>
              <a:gd name="connsiteX7" fmla="*/ 2234795 w 2483555"/>
              <a:gd name="connsiteY7" fmla="*/ 1213428 h 2483555"/>
              <a:gd name="connsiteX8" fmla="*/ 2165213 w 2483555"/>
              <a:gd name="connsiteY8" fmla="*/ 1608050 h 2483555"/>
              <a:gd name="connsiteX9" fmla="*/ 2358402 w 2483555"/>
              <a:gd name="connsiteY9" fmla="*/ 1770146 h 2483555"/>
              <a:gd name="connsiteX10" fmla="*/ 2257671 w 2483555"/>
              <a:gd name="connsiteY10" fmla="*/ 1944618 h 2483555"/>
              <a:gd name="connsiteX11" fmla="*/ 2020696 w 2483555"/>
              <a:gd name="connsiteY11" fmla="*/ 1858359 h 2483555"/>
              <a:gd name="connsiteX12" fmla="*/ 1713735 w 2483555"/>
              <a:gd name="connsiteY12" fmla="*/ 2115930 h 2483555"/>
              <a:gd name="connsiteX13" fmla="*/ 1757532 w 2483555"/>
              <a:gd name="connsiteY13" fmla="*/ 2364284 h 2483555"/>
              <a:gd name="connsiteX14" fmla="*/ 1568220 w 2483555"/>
              <a:gd name="connsiteY14" fmla="*/ 2433188 h 2483555"/>
              <a:gd name="connsiteX15" fmla="*/ 1442132 w 2483555"/>
              <a:gd name="connsiteY15" fmla="*/ 2214786 h 2483555"/>
              <a:gd name="connsiteX16" fmla="*/ 1041422 w 2483555"/>
              <a:gd name="connsiteY16" fmla="*/ 2214786 h 2483555"/>
              <a:gd name="connsiteX17" fmla="*/ 915335 w 2483555"/>
              <a:gd name="connsiteY17" fmla="*/ 2433188 h 2483555"/>
              <a:gd name="connsiteX18" fmla="*/ 726023 w 2483555"/>
              <a:gd name="connsiteY18" fmla="*/ 2364284 h 2483555"/>
              <a:gd name="connsiteX19" fmla="*/ 769821 w 2483555"/>
              <a:gd name="connsiteY19" fmla="*/ 2115931 h 2483555"/>
              <a:gd name="connsiteX20" fmla="*/ 462859 w 2483555"/>
              <a:gd name="connsiteY20" fmla="*/ 1858360 h 2483555"/>
              <a:gd name="connsiteX21" fmla="*/ 225884 w 2483555"/>
              <a:gd name="connsiteY21" fmla="*/ 1944618 h 2483555"/>
              <a:gd name="connsiteX22" fmla="*/ 125153 w 2483555"/>
              <a:gd name="connsiteY22" fmla="*/ 1770146 h 2483555"/>
              <a:gd name="connsiteX23" fmla="*/ 318343 w 2483555"/>
              <a:gd name="connsiteY23" fmla="*/ 1608050 h 2483555"/>
              <a:gd name="connsiteX24" fmla="*/ 248760 w 2483555"/>
              <a:gd name="connsiteY24" fmla="*/ 1213428 h 2483555"/>
              <a:gd name="connsiteX25" fmla="*/ 11781 w 2483555"/>
              <a:gd name="connsiteY25" fmla="*/ 1127181 h 2483555"/>
              <a:gd name="connsiteX26" fmla="*/ 46765 w 2483555"/>
              <a:gd name="connsiteY26" fmla="*/ 928779 h 2483555"/>
              <a:gd name="connsiteX27" fmla="*/ 298950 w 2483555"/>
              <a:gd name="connsiteY27" fmla="*/ 928786 h 2483555"/>
              <a:gd name="connsiteX28" fmla="*/ 499305 w 2483555"/>
              <a:gd name="connsiteY28" fmla="*/ 581761 h 2483555"/>
              <a:gd name="connsiteX29" fmla="*/ 373207 w 2483555"/>
              <a:gd name="connsiteY29" fmla="*/ 363365 h 2483555"/>
              <a:gd name="connsiteX30" fmla="*/ 527536 w 2483555"/>
              <a:gd name="connsiteY30" fmla="*/ 233867 h 2483555"/>
              <a:gd name="connsiteX31" fmla="*/ 720717 w 2483555"/>
              <a:gd name="connsiteY31" fmla="*/ 395974 h 2483555"/>
              <a:gd name="connsiteX32" fmla="*/ 1097261 w 2483555"/>
              <a:gd name="connsiteY32" fmla="*/ 258923 h 2483555"/>
              <a:gd name="connsiteX33" fmla="*/ 1141046 w 2483555"/>
              <a:gd name="connsiteY33" fmla="*/ 10568 h 2483555"/>
              <a:gd name="connsiteX34" fmla="*/ 1342509 w 2483555"/>
              <a:gd name="connsiteY34" fmla="*/ 10568 h 2483555"/>
              <a:gd name="connsiteX35" fmla="*/ 1386294 w 2483555"/>
              <a:gd name="connsiteY35" fmla="*/ 258923 h 2483555"/>
              <a:gd name="connsiteX36" fmla="*/ 1762838 w 2483555"/>
              <a:gd name="connsiteY36" fmla="*/ 395974 h 24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83555" h="2483555">
                <a:moveTo>
                  <a:pt x="1762838" y="395974"/>
                </a:moveTo>
                <a:lnTo>
                  <a:pt x="1956019" y="233867"/>
                </a:lnTo>
                <a:lnTo>
                  <a:pt x="2110348" y="363365"/>
                </a:lnTo>
                <a:lnTo>
                  <a:pt x="1984250" y="581761"/>
                </a:lnTo>
                <a:cubicBezTo>
                  <a:pt x="2073913" y="682626"/>
                  <a:pt x="2142085" y="800703"/>
                  <a:pt x="2184605" y="928786"/>
                </a:cubicBezTo>
                <a:lnTo>
                  <a:pt x="2436790" y="928779"/>
                </a:lnTo>
                <a:lnTo>
                  <a:pt x="2471774" y="1127181"/>
                </a:lnTo>
                <a:lnTo>
                  <a:pt x="2234795" y="1213428"/>
                </a:lnTo>
                <a:cubicBezTo>
                  <a:pt x="2238646" y="1348330"/>
                  <a:pt x="2214971" y="1482601"/>
                  <a:pt x="2165213" y="1608050"/>
                </a:cubicBezTo>
                <a:lnTo>
                  <a:pt x="2358402" y="1770146"/>
                </a:lnTo>
                <a:lnTo>
                  <a:pt x="2257671" y="1944618"/>
                </a:lnTo>
                <a:lnTo>
                  <a:pt x="2020696" y="1858359"/>
                </a:lnTo>
                <a:cubicBezTo>
                  <a:pt x="1936933" y="1964175"/>
                  <a:pt x="1832488" y="2051815"/>
                  <a:pt x="1713735" y="2115930"/>
                </a:cubicBezTo>
                <a:lnTo>
                  <a:pt x="1757532" y="2364284"/>
                </a:lnTo>
                <a:lnTo>
                  <a:pt x="1568220" y="2433188"/>
                </a:lnTo>
                <a:lnTo>
                  <a:pt x="1442132" y="2214786"/>
                </a:lnTo>
                <a:cubicBezTo>
                  <a:pt x="1309949" y="2242004"/>
                  <a:pt x="1173606" y="2242004"/>
                  <a:pt x="1041422" y="2214786"/>
                </a:cubicBezTo>
                <a:lnTo>
                  <a:pt x="915335" y="2433188"/>
                </a:lnTo>
                <a:lnTo>
                  <a:pt x="726023" y="2364284"/>
                </a:lnTo>
                <a:lnTo>
                  <a:pt x="769821" y="2115931"/>
                </a:lnTo>
                <a:cubicBezTo>
                  <a:pt x="651067" y="2051816"/>
                  <a:pt x="546622" y="1964176"/>
                  <a:pt x="462859" y="1858360"/>
                </a:cubicBezTo>
                <a:lnTo>
                  <a:pt x="225884" y="1944618"/>
                </a:lnTo>
                <a:lnTo>
                  <a:pt x="125153" y="1770146"/>
                </a:lnTo>
                <a:lnTo>
                  <a:pt x="318343" y="1608050"/>
                </a:lnTo>
                <a:cubicBezTo>
                  <a:pt x="268585" y="1482601"/>
                  <a:pt x="244909" y="1348329"/>
                  <a:pt x="248760" y="1213428"/>
                </a:cubicBezTo>
                <a:lnTo>
                  <a:pt x="11781" y="1127181"/>
                </a:lnTo>
                <a:lnTo>
                  <a:pt x="46765" y="928779"/>
                </a:lnTo>
                <a:lnTo>
                  <a:pt x="298950" y="928786"/>
                </a:lnTo>
                <a:cubicBezTo>
                  <a:pt x="341470" y="800703"/>
                  <a:pt x="409641" y="682626"/>
                  <a:pt x="499305" y="581761"/>
                </a:cubicBezTo>
                <a:lnTo>
                  <a:pt x="373207" y="363365"/>
                </a:lnTo>
                <a:lnTo>
                  <a:pt x="527536" y="233867"/>
                </a:lnTo>
                <a:lnTo>
                  <a:pt x="720717" y="395974"/>
                </a:lnTo>
                <a:cubicBezTo>
                  <a:pt x="835619" y="325188"/>
                  <a:pt x="963740" y="278556"/>
                  <a:pt x="1097261" y="258923"/>
                </a:cubicBezTo>
                <a:lnTo>
                  <a:pt x="1141046" y="10568"/>
                </a:lnTo>
                <a:lnTo>
                  <a:pt x="1342509" y="10568"/>
                </a:lnTo>
                <a:lnTo>
                  <a:pt x="1386294" y="258923"/>
                </a:lnTo>
                <a:cubicBezTo>
                  <a:pt x="1519815" y="278556"/>
                  <a:pt x="1647936" y="325188"/>
                  <a:pt x="1762838" y="395974"/>
                </a:cubicBezTo>
                <a:close/>
              </a:path>
            </a:pathLst>
          </a:custGeom>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1650" tIns="760597" rIns="661650" bIns="812719" numCol="1" spcCol="1270" anchor="ctr" anchorCtr="0">
            <a:noAutofit/>
          </a:bodyPr>
          <a:lstStyle/>
          <a:p>
            <a:pPr algn="ctr" defTabSz="2186940">
              <a:lnSpc>
                <a:spcPct val="90000"/>
              </a:lnSpc>
              <a:spcBef>
                <a:spcPct val="0"/>
              </a:spcBef>
              <a:spcAft>
                <a:spcPct val="35000"/>
              </a:spcAft>
            </a:pPr>
            <a:endParaRPr lang="de-DE" sz="4920">
              <a:solidFill>
                <a:prstClr val="white"/>
              </a:solidFill>
              <a:latin typeface="Century Gothic" panose="020B0502020202020204"/>
            </a:endParaRPr>
          </a:p>
        </p:txBody>
      </p:sp>
      <p:sp>
        <p:nvSpPr>
          <p:cNvPr id="48" name="Freihandform: Form 47">
            <a:extLst>
              <a:ext uri="{FF2B5EF4-FFF2-40B4-BE49-F238E27FC236}">
                <a16:creationId xmlns:a16="http://schemas.microsoft.com/office/drawing/2014/main" id="{6DF27664-D874-4DFA-9AB1-42253925C420}"/>
              </a:ext>
            </a:extLst>
          </p:cNvPr>
          <p:cNvSpPr/>
          <p:nvPr/>
        </p:nvSpPr>
        <p:spPr>
          <a:xfrm rot="20854021">
            <a:off x="6213196" y="943361"/>
            <a:ext cx="1452355" cy="145235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49" name="Freihandform: Form 48">
            <a:extLst>
              <a:ext uri="{FF2B5EF4-FFF2-40B4-BE49-F238E27FC236}">
                <a16:creationId xmlns:a16="http://schemas.microsoft.com/office/drawing/2014/main" id="{D14EEABA-7943-40DF-B595-DC3E6394BA7B}"/>
              </a:ext>
            </a:extLst>
          </p:cNvPr>
          <p:cNvSpPr/>
          <p:nvPr/>
        </p:nvSpPr>
        <p:spPr>
          <a:xfrm>
            <a:off x="449591" y="3657682"/>
            <a:ext cx="2423212" cy="2423212"/>
          </a:xfrm>
          <a:custGeom>
            <a:avLst/>
            <a:gdLst>
              <a:gd name="connsiteX0" fmla="*/ 1762838 w 2483555"/>
              <a:gd name="connsiteY0" fmla="*/ 395974 h 2483555"/>
              <a:gd name="connsiteX1" fmla="*/ 1956019 w 2483555"/>
              <a:gd name="connsiteY1" fmla="*/ 233867 h 2483555"/>
              <a:gd name="connsiteX2" fmla="*/ 2110348 w 2483555"/>
              <a:gd name="connsiteY2" fmla="*/ 363365 h 2483555"/>
              <a:gd name="connsiteX3" fmla="*/ 1984250 w 2483555"/>
              <a:gd name="connsiteY3" fmla="*/ 581761 h 2483555"/>
              <a:gd name="connsiteX4" fmla="*/ 2184605 w 2483555"/>
              <a:gd name="connsiteY4" fmla="*/ 928786 h 2483555"/>
              <a:gd name="connsiteX5" fmla="*/ 2436790 w 2483555"/>
              <a:gd name="connsiteY5" fmla="*/ 928779 h 2483555"/>
              <a:gd name="connsiteX6" fmla="*/ 2471774 w 2483555"/>
              <a:gd name="connsiteY6" fmla="*/ 1127181 h 2483555"/>
              <a:gd name="connsiteX7" fmla="*/ 2234795 w 2483555"/>
              <a:gd name="connsiteY7" fmla="*/ 1213428 h 2483555"/>
              <a:gd name="connsiteX8" fmla="*/ 2165213 w 2483555"/>
              <a:gd name="connsiteY8" fmla="*/ 1608050 h 2483555"/>
              <a:gd name="connsiteX9" fmla="*/ 2358402 w 2483555"/>
              <a:gd name="connsiteY9" fmla="*/ 1770146 h 2483555"/>
              <a:gd name="connsiteX10" fmla="*/ 2257671 w 2483555"/>
              <a:gd name="connsiteY10" fmla="*/ 1944618 h 2483555"/>
              <a:gd name="connsiteX11" fmla="*/ 2020696 w 2483555"/>
              <a:gd name="connsiteY11" fmla="*/ 1858359 h 2483555"/>
              <a:gd name="connsiteX12" fmla="*/ 1713735 w 2483555"/>
              <a:gd name="connsiteY12" fmla="*/ 2115930 h 2483555"/>
              <a:gd name="connsiteX13" fmla="*/ 1757532 w 2483555"/>
              <a:gd name="connsiteY13" fmla="*/ 2364284 h 2483555"/>
              <a:gd name="connsiteX14" fmla="*/ 1568220 w 2483555"/>
              <a:gd name="connsiteY14" fmla="*/ 2433188 h 2483555"/>
              <a:gd name="connsiteX15" fmla="*/ 1442132 w 2483555"/>
              <a:gd name="connsiteY15" fmla="*/ 2214786 h 2483555"/>
              <a:gd name="connsiteX16" fmla="*/ 1041422 w 2483555"/>
              <a:gd name="connsiteY16" fmla="*/ 2214786 h 2483555"/>
              <a:gd name="connsiteX17" fmla="*/ 915335 w 2483555"/>
              <a:gd name="connsiteY17" fmla="*/ 2433188 h 2483555"/>
              <a:gd name="connsiteX18" fmla="*/ 726023 w 2483555"/>
              <a:gd name="connsiteY18" fmla="*/ 2364284 h 2483555"/>
              <a:gd name="connsiteX19" fmla="*/ 769821 w 2483555"/>
              <a:gd name="connsiteY19" fmla="*/ 2115931 h 2483555"/>
              <a:gd name="connsiteX20" fmla="*/ 462859 w 2483555"/>
              <a:gd name="connsiteY20" fmla="*/ 1858360 h 2483555"/>
              <a:gd name="connsiteX21" fmla="*/ 225884 w 2483555"/>
              <a:gd name="connsiteY21" fmla="*/ 1944618 h 2483555"/>
              <a:gd name="connsiteX22" fmla="*/ 125153 w 2483555"/>
              <a:gd name="connsiteY22" fmla="*/ 1770146 h 2483555"/>
              <a:gd name="connsiteX23" fmla="*/ 318343 w 2483555"/>
              <a:gd name="connsiteY23" fmla="*/ 1608050 h 2483555"/>
              <a:gd name="connsiteX24" fmla="*/ 248760 w 2483555"/>
              <a:gd name="connsiteY24" fmla="*/ 1213428 h 2483555"/>
              <a:gd name="connsiteX25" fmla="*/ 11781 w 2483555"/>
              <a:gd name="connsiteY25" fmla="*/ 1127181 h 2483555"/>
              <a:gd name="connsiteX26" fmla="*/ 46765 w 2483555"/>
              <a:gd name="connsiteY26" fmla="*/ 928779 h 2483555"/>
              <a:gd name="connsiteX27" fmla="*/ 298950 w 2483555"/>
              <a:gd name="connsiteY27" fmla="*/ 928786 h 2483555"/>
              <a:gd name="connsiteX28" fmla="*/ 499305 w 2483555"/>
              <a:gd name="connsiteY28" fmla="*/ 581761 h 2483555"/>
              <a:gd name="connsiteX29" fmla="*/ 373207 w 2483555"/>
              <a:gd name="connsiteY29" fmla="*/ 363365 h 2483555"/>
              <a:gd name="connsiteX30" fmla="*/ 527536 w 2483555"/>
              <a:gd name="connsiteY30" fmla="*/ 233867 h 2483555"/>
              <a:gd name="connsiteX31" fmla="*/ 720717 w 2483555"/>
              <a:gd name="connsiteY31" fmla="*/ 395974 h 2483555"/>
              <a:gd name="connsiteX32" fmla="*/ 1097261 w 2483555"/>
              <a:gd name="connsiteY32" fmla="*/ 258923 h 2483555"/>
              <a:gd name="connsiteX33" fmla="*/ 1141046 w 2483555"/>
              <a:gd name="connsiteY33" fmla="*/ 10568 h 2483555"/>
              <a:gd name="connsiteX34" fmla="*/ 1342509 w 2483555"/>
              <a:gd name="connsiteY34" fmla="*/ 10568 h 2483555"/>
              <a:gd name="connsiteX35" fmla="*/ 1386294 w 2483555"/>
              <a:gd name="connsiteY35" fmla="*/ 258923 h 2483555"/>
              <a:gd name="connsiteX36" fmla="*/ 1762838 w 2483555"/>
              <a:gd name="connsiteY36" fmla="*/ 395974 h 24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83555" h="2483555">
                <a:moveTo>
                  <a:pt x="1762838" y="395974"/>
                </a:moveTo>
                <a:lnTo>
                  <a:pt x="1956019" y="233867"/>
                </a:lnTo>
                <a:lnTo>
                  <a:pt x="2110348" y="363365"/>
                </a:lnTo>
                <a:lnTo>
                  <a:pt x="1984250" y="581761"/>
                </a:lnTo>
                <a:cubicBezTo>
                  <a:pt x="2073913" y="682626"/>
                  <a:pt x="2142085" y="800703"/>
                  <a:pt x="2184605" y="928786"/>
                </a:cubicBezTo>
                <a:lnTo>
                  <a:pt x="2436790" y="928779"/>
                </a:lnTo>
                <a:lnTo>
                  <a:pt x="2471774" y="1127181"/>
                </a:lnTo>
                <a:lnTo>
                  <a:pt x="2234795" y="1213428"/>
                </a:lnTo>
                <a:cubicBezTo>
                  <a:pt x="2238646" y="1348330"/>
                  <a:pt x="2214971" y="1482601"/>
                  <a:pt x="2165213" y="1608050"/>
                </a:cubicBezTo>
                <a:lnTo>
                  <a:pt x="2358402" y="1770146"/>
                </a:lnTo>
                <a:lnTo>
                  <a:pt x="2257671" y="1944618"/>
                </a:lnTo>
                <a:lnTo>
                  <a:pt x="2020696" y="1858359"/>
                </a:lnTo>
                <a:cubicBezTo>
                  <a:pt x="1936933" y="1964175"/>
                  <a:pt x="1832488" y="2051815"/>
                  <a:pt x="1713735" y="2115930"/>
                </a:cubicBezTo>
                <a:lnTo>
                  <a:pt x="1757532" y="2364284"/>
                </a:lnTo>
                <a:lnTo>
                  <a:pt x="1568220" y="2433188"/>
                </a:lnTo>
                <a:lnTo>
                  <a:pt x="1442132" y="2214786"/>
                </a:lnTo>
                <a:cubicBezTo>
                  <a:pt x="1309949" y="2242004"/>
                  <a:pt x="1173606" y="2242004"/>
                  <a:pt x="1041422" y="2214786"/>
                </a:cubicBezTo>
                <a:lnTo>
                  <a:pt x="915335" y="2433188"/>
                </a:lnTo>
                <a:lnTo>
                  <a:pt x="726023" y="2364284"/>
                </a:lnTo>
                <a:lnTo>
                  <a:pt x="769821" y="2115931"/>
                </a:lnTo>
                <a:cubicBezTo>
                  <a:pt x="651067" y="2051816"/>
                  <a:pt x="546622" y="1964176"/>
                  <a:pt x="462859" y="1858360"/>
                </a:cubicBezTo>
                <a:lnTo>
                  <a:pt x="225884" y="1944618"/>
                </a:lnTo>
                <a:lnTo>
                  <a:pt x="125153" y="1770146"/>
                </a:lnTo>
                <a:lnTo>
                  <a:pt x="318343" y="1608050"/>
                </a:lnTo>
                <a:cubicBezTo>
                  <a:pt x="268585" y="1482601"/>
                  <a:pt x="244909" y="1348329"/>
                  <a:pt x="248760" y="1213428"/>
                </a:cubicBezTo>
                <a:lnTo>
                  <a:pt x="11781" y="1127181"/>
                </a:lnTo>
                <a:lnTo>
                  <a:pt x="46765" y="928779"/>
                </a:lnTo>
                <a:lnTo>
                  <a:pt x="298950" y="928786"/>
                </a:lnTo>
                <a:cubicBezTo>
                  <a:pt x="341470" y="800703"/>
                  <a:pt x="409641" y="682626"/>
                  <a:pt x="499305" y="581761"/>
                </a:cubicBezTo>
                <a:lnTo>
                  <a:pt x="373207" y="363365"/>
                </a:lnTo>
                <a:lnTo>
                  <a:pt x="527536" y="233867"/>
                </a:lnTo>
                <a:lnTo>
                  <a:pt x="720717" y="395974"/>
                </a:lnTo>
                <a:cubicBezTo>
                  <a:pt x="835619" y="325188"/>
                  <a:pt x="963740" y="278556"/>
                  <a:pt x="1097261" y="258923"/>
                </a:cubicBezTo>
                <a:lnTo>
                  <a:pt x="1141046" y="10568"/>
                </a:lnTo>
                <a:lnTo>
                  <a:pt x="1342509" y="10568"/>
                </a:lnTo>
                <a:lnTo>
                  <a:pt x="1386294" y="258923"/>
                </a:lnTo>
                <a:cubicBezTo>
                  <a:pt x="1519815" y="278556"/>
                  <a:pt x="1647936" y="325188"/>
                  <a:pt x="1762838" y="395974"/>
                </a:cubicBezTo>
                <a:close/>
              </a:path>
            </a:pathLst>
          </a:custGeom>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1650" tIns="760597" rIns="661650" bIns="812719" numCol="1" spcCol="1270" anchor="ctr" anchorCtr="0">
            <a:noAutofit/>
          </a:bodyPr>
          <a:lstStyle/>
          <a:p>
            <a:pPr algn="ctr" defTabSz="2186940">
              <a:lnSpc>
                <a:spcPct val="90000"/>
              </a:lnSpc>
              <a:spcBef>
                <a:spcPct val="0"/>
              </a:spcBef>
              <a:spcAft>
                <a:spcPct val="35000"/>
              </a:spcAft>
            </a:pPr>
            <a:endParaRPr lang="de-DE" sz="4920">
              <a:solidFill>
                <a:prstClr val="white"/>
              </a:solidFill>
              <a:latin typeface="Century Gothic" panose="020B0502020202020204"/>
            </a:endParaRPr>
          </a:p>
        </p:txBody>
      </p:sp>
      <p:sp>
        <p:nvSpPr>
          <p:cNvPr id="51" name="Freihandform: Form 50">
            <a:extLst>
              <a:ext uri="{FF2B5EF4-FFF2-40B4-BE49-F238E27FC236}">
                <a16:creationId xmlns:a16="http://schemas.microsoft.com/office/drawing/2014/main" id="{0638237B-B583-4762-AB2D-486C94728941}"/>
              </a:ext>
            </a:extLst>
          </p:cNvPr>
          <p:cNvSpPr/>
          <p:nvPr/>
        </p:nvSpPr>
        <p:spPr>
          <a:xfrm>
            <a:off x="2503087" y="3182880"/>
            <a:ext cx="1484233" cy="1484233"/>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52" name="Freihandform: Form 51">
            <a:extLst>
              <a:ext uri="{FF2B5EF4-FFF2-40B4-BE49-F238E27FC236}">
                <a16:creationId xmlns:a16="http://schemas.microsoft.com/office/drawing/2014/main" id="{6597CB43-A1D1-432C-9953-1800ECED54B6}"/>
              </a:ext>
            </a:extLst>
          </p:cNvPr>
          <p:cNvSpPr/>
          <p:nvPr/>
        </p:nvSpPr>
        <p:spPr>
          <a:xfrm>
            <a:off x="3486962" y="4171588"/>
            <a:ext cx="1484233" cy="1484233"/>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80" name="Freihandform: Form 79">
            <a:extLst>
              <a:ext uri="{FF2B5EF4-FFF2-40B4-BE49-F238E27FC236}">
                <a16:creationId xmlns:a16="http://schemas.microsoft.com/office/drawing/2014/main" id="{45FF8585-2767-445F-8059-283FF7AB81F6}"/>
              </a:ext>
            </a:extLst>
          </p:cNvPr>
          <p:cNvSpPr/>
          <p:nvPr/>
        </p:nvSpPr>
        <p:spPr>
          <a:xfrm rot="20854021">
            <a:off x="7375009" y="1643022"/>
            <a:ext cx="1452355" cy="1452355"/>
          </a:xfrm>
          <a:custGeom>
            <a:avLst/>
            <a:gdLst>
              <a:gd name="connsiteX0" fmla="*/ 1351500 w 1806222"/>
              <a:gd name="connsiteY0" fmla="*/ 457470 h 1806222"/>
              <a:gd name="connsiteX1" fmla="*/ 1617979 w 1806222"/>
              <a:gd name="connsiteY1" fmla="*/ 377158 h 1806222"/>
              <a:gd name="connsiteX2" fmla="*/ 1716033 w 1806222"/>
              <a:gd name="connsiteY2" fmla="*/ 546993 h 1806222"/>
              <a:gd name="connsiteX3" fmla="*/ 1513242 w 1806222"/>
              <a:gd name="connsiteY3" fmla="*/ 737615 h 1806222"/>
              <a:gd name="connsiteX4" fmla="*/ 1513242 w 1806222"/>
              <a:gd name="connsiteY4" fmla="*/ 1068607 h 1806222"/>
              <a:gd name="connsiteX5" fmla="*/ 1716033 w 1806222"/>
              <a:gd name="connsiteY5" fmla="*/ 1259229 h 1806222"/>
              <a:gd name="connsiteX6" fmla="*/ 1617979 w 1806222"/>
              <a:gd name="connsiteY6" fmla="*/ 1429064 h 1806222"/>
              <a:gd name="connsiteX7" fmla="*/ 1351500 w 1806222"/>
              <a:gd name="connsiteY7" fmla="*/ 1348752 h 1806222"/>
              <a:gd name="connsiteX8" fmla="*/ 1064852 w 1806222"/>
              <a:gd name="connsiteY8" fmla="*/ 1514248 h 1806222"/>
              <a:gd name="connsiteX9" fmla="*/ 1001165 w 1806222"/>
              <a:gd name="connsiteY9" fmla="*/ 1785181 h 1806222"/>
              <a:gd name="connsiteX10" fmla="*/ 805057 w 1806222"/>
              <a:gd name="connsiteY10" fmla="*/ 1785181 h 1806222"/>
              <a:gd name="connsiteX11" fmla="*/ 741369 w 1806222"/>
              <a:gd name="connsiteY11" fmla="*/ 1514248 h 1806222"/>
              <a:gd name="connsiteX12" fmla="*/ 454721 w 1806222"/>
              <a:gd name="connsiteY12" fmla="*/ 1348752 h 1806222"/>
              <a:gd name="connsiteX13" fmla="*/ 188243 w 1806222"/>
              <a:gd name="connsiteY13" fmla="*/ 1429064 h 1806222"/>
              <a:gd name="connsiteX14" fmla="*/ 90189 w 1806222"/>
              <a:gd name="connsiteY14" fmla="*/ 1259229 h 1806222"/>
              <a:gd name="connsiteX15" fmla="*/ 292980 w 1806222"/>
              <a:gd name="connsiteY15" fmla="*/ 1068607 h 1806222"/>
              <a:gd name="connsiteX16" fmla="*/ 292980 w 1806222"/>
              <a:gd name="connsiteY16" fmla="*/ 737615 h 1806222"/>
              <a:gd name="connsiteX17" fmla="*/ 90189 w 1806222"/>
              <a:gd name="connsiteY17" fmla="*/ 546993 h 1806222"/>
              <a:gd name="connsiteX18" fmla="*/ 188243 w 1806222"/>
              <a:gd name="connsiteY18" fmla="*/ 377158 h 1806222"/>
              <a:gd name="connsiteX19" fmla="*/ 454722 w 1806222"/>
              <a:gd name="connsiteY19" fmla="*/ 457470 h 1806222"/>
              <a:gd name="connsiteX20" fmla="*/ 741370 w 1806222"/>
              <a:gd name="connsiteY20" fmla="*/ 291974 h 1806222"/>
              <a:gd name="connsiteX21" fmla="*/ 805057 w 1806222"/>
              <a:gd name="connsiteY21" fmla="*/ 21041 h 1806222"/>
              <a:gd name="connsiteX22" fmla="*/ 1001165 w 1806222"/>
              <a:gd name="connsiteY22" fmla="*/ 21041 h 1806222"/>
              <a:gd name="connsiteX23" fmla="*/ 1064853 w 1806222"/>
              <a:gd name="connsiteY23" fmla="*/ 291974 h 1806222"/>
              <a:gd name="connsiteX24" fmla="*/ 1351501 w 1806222"/>
              <a:gd name="connsiteY24" fmla="*/ 457470 h 1806222"/>
              <a:gd name="connsiteX25" fmla="*/ 1351500 w 1806222"/>
              <a:gd name="connsiteY25" fmla="*/ 457470 h 180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6222" h="1806222">
                <a:moveTo>
                  <a:pt x="1351500" y="457470"/>
                </a:moveTo>
                <a:lnTo>
                  <a:pt x="1617979" y="377158"/>
                </a:lnTo>
                <a:lnTo>
                  <a:pt x="1716033" y="546993"/>
                </a:lnTo>
                <a:lnTo>
                  <a:pt x="1513242" y="737615"/>
                </a:lnTo>
                <a:cubicBezTo>
                  <a:pt x="1542638" y="845988"/>
                  <a:pt x="1542638" y="960234"/>
                  <a:pt x="1513242" y="1068607"/>
                </a:cubicBezTo>
                <a:lnTo>
                  <a:pt x="1716033" y="1259229"/>
                </a:lnTo>
                <a:lnTo>
                  <a:pt x="1617979" y="1429064"/>
                </a:lnTo>
                <a:lnTo>
                  <a:pt x="1351500" y="1348752"/>
                </a:lnTo>
                <a:cubicBezTo>
                  <a:pt x="1272344" y="1428396"/>
                  <a:pt x="1173404" y="1485519"/>
                  <a:pt x="1064852" y="1514248"/>
                </a:cubicBezTo>
                <a:lnTo>
                  <a:pt x="1001165" y="1785181"/>
                </a:lnTo>
                <a:lnTo>
                  <a:pt x="805057" y="1785181"/>
                </a:lnTo>
                <a:lnTo>
                  <a:pt x="741369" y="1514248"/>
                </a:lnTo>
                <a:cubicBezTo>
                  <a:pt x="632818" y="1485519"/>
                  <a:pt x="533877" y="1428396"/>
                  <a:pt x="454721" y="1348752"/>
                </a:cubicBezTo>
                <a:lnTo>
                  <a:pt x="188243" y="1429064"/>
                </a:lnTo>
                <a:lnTo>
                  <a:pt x="90189" y="1259229"/>
                </a:lnTo>
                <a:lnTo>
                  <a:pt x="292980" y="1068607"/>
                </a:lnTo>
                <a:cubicBezTo>
                  <a:pt x="263584" y="960234"/>
                  <a:pt x="263584" y="845988"/>
                  <a:pt x="292980" y="737615"/>
                </a:cubicBezTo>
                <a:lnTo>
                  <a:pt x="90189" y="546993"/>
                </a:lnTo>
                <a:lnTo>
                  <a:pt x="188243" y="377158"/>
                </a:lnTo>
                <a:lnTo>
                  <a:pt x="454722" y="457470"/>
                </a:lnTo>
                <a:cubicBezTo>
                  <a:pt x="533878" y="377826"/>
                  <a:pt x="632818" y="320703"/>
                  <a:pt x="741370" y="291974"/>
                </a:cubicBezTo>
                <a:lnTo>
                  <a:pt x="805057" y="21041"/>
                </a:lnTo>
                <a:lnTo>
                  <a:pt x="1001165" y="21041"/>
                </a:lnTo>
                <a:lnTo>
                  <a:pt x="1064853" y="291974"/>
                </a:lnTo>
                <a:cubicBezTo>
                  <a:pt x="1173404" y="320703"/>
                  <a:pt x="1272345" y="377826"/>
                  <a:pt x="1351501" y="457470"/>
                </a:cubicBezTo>
                <a:lnTo>
                  <a:pt x="1351500" y="457470"/>
                </a:lnTo>
                <a:close/>
              </a:path>
            </a:pathLst>
          </a:custGeom>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algn="ctr" defTabSz="1333500">
              <a:lnSpc>
                <a:spcPct val="90000"/>
              </a:lnSpc>
              <a:spcBef>
                <a:spcPct val="0"/>
              </a:spcBef>
              <a:spcAft>
                <a:spcPct val="35000"/>
              </a:spcAft>
            </a:pPr>
            <a:endParaRPr lang="de-DE" sz="3000">
              <a:solidFill>
                <a:prstClr val="white"/>
              </a:solidFill>
              <a:latin typeface="Century Gothic" panose="020B0502020202020204"/>
            </a:endParaRPr>
          </a:p>
        </p:txBody>
      </p:sp>
      <p:sp>
        <p:nvSpPr>
          <p:cNvPr id="3" name="Pfeil nach rechts 2"/>
          <p:cNvSpPr/>
          <p:nvPr/>
        </p:nvSpPr>
        <p:spPr>
          <a:xfrm rot="20204579">
            <a:off x="-85071" y="3025642"/>
            <a:ext cx="9659838" cy="871322"/>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endParaRPr lang="de-DE" sz="1620">
              <a:solidFill>
                <a:prstClr val="white"/>
              </a:solidFill>
              <a:latin typeface="Trebuchet MS" panose="020B0603020202020204"/>
            </a:endParaRPr>
          </a:p>
        </p:txBody>
      </p:sp>
      <p:sp>
        <p:nvSpPr>
          <p:cNvPr id="18" name="Textfeld 17"/>
          <p:cNvSpPr txBox="1"/>
          <p:nvPr/>
        </p:nvSpPr>
        <p:spPr>
          <a:xfrm>
            <a:off x="79850" y="19767"/>
            <a:ext cx="6350938" cy="978729"/>
          </a:xfrm>
          <a:prstGeom prst="rect">
            <a:avLst/>
          </a:prstGeom>
          <a:noFill/>
        </p:spPr>
        <p:txBody>
          <a:bodyPr wrap="square" rtlCol="0">
            <a:spAutoFit/>
          </a:bodyPr>
          <a:lstStyle/>
          <a:p>
            <a:pPr defTabSz="411480"/>
            <a:r>
              <a:rPr lang="de-DE" sz="3360" dirty="0">
                <a:solidFill>
                  <a:prstClr val="white"/>
                </a:solidFill>
                <a:latin typeface="Consolas" panose="020B0609020204030204" pitchFamily="49" charset="0"/>
              </a:rPr>
              <a:t>Aufbereitung / Auswertung</a:t>
            </a:r>
          </a:p>
          <a:p>
            <a:pPr defTabSz="411480"/>
            <a:r>
              <a:rPr lang="de-DE" sz="2400" dirty="0" smtClean="0">
                <a:solidFill>
                  <a:prstClr val="white"/>
                </a:solidFill>
                <a:latin typeface="Consolas" panose="020B0609020204030204" pitchFamily="49" charset="0"/>
              </a:rPr>
              <a:t>Oder: Solution</a:t>
            </a:r>
            <a:endParaRPr lang="de-DE" sz="2400" dirty="0">
              <a:solidFill>
                <a:prstClr val="white"/>
              </a:solidFill>
              <a:latin typeface="Consolas" panose="020B0609020204030204" pitchFamily="49" charset="0"/>
            </a:endParaRPr>
          </a:p>
        </p:txBody>
      </p:sp>
    </p:spTree>
    <p:extLst>
      <p:ext uri="{BB962C8B-B14F-4D97-AF65-F5344CB8AC3E}">
        <p14:creationId xmlns:p14="http://schemas.microsoft.com/office/powerpoint/2010/main" val="25343027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FDE69C28-89C0-435F-B7E3-1CDBD528F966}"/>
              </a:ext>
            </a:extLst>
          </p:cNvPr>
          <p:cNvSpPr txBox="1">
            <a:spLocks/>
          </p:cNvSpPr>
          <p:nvPr/>
        </p:nvSpPr>
        <p:spPr>
          <a:xfrm>
            <a:off x="95250" y="-118833"/>
            <a:ext cx="12001500" cy="25147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de-DE" sz="1800" dirty="0">
                <a:solidFill>
                  <a:schemeClr val="bg1"/>
                </a:solidFill>
                <a:latin typeface="Consolas" panose="020B0609020204030204" pitchFamily="49" charset="0"/>
              </a:rPr>
              <a:t>GAL Research </a:t>
            </a:r>
            <a:r>
              <a:rPr lang="de-DE" sz="1800" dirty="0" smtClean="0">
                <a:solidFill>
                  <a:schemeClr val="bg1"/>
                </a:solidFill>
                <a:latin typeface="Consolas" panose="020B0609020204030204" pitchFamily="49" charset="0"/>
              </a:rPr>
              <a:t>School</a:t>
            </a:r>
            <a:endParaRPr kumimoji="0" lang="de-DE" sz="1800" b="0" i="0" u="none" strike="noStrike" kern="1200" cap="none" spc="0" normalizeH="0" baseline="0" noProof="0" dirty="0">
              <a:ln>
                <a:noFill/>
              </a:ln>
              <a:solidFill>
                <a:schemeClr val="bg1"/>
              </a:solidFill>
              <a:effectLst/>
              <a:uLnTx/>
              <a:uFillTx/>
              <a:latin typeface="Consolas" panose="020B0609020204030204" pitchFamily="49" charset="0"/>
            </a:endParaRPr>
          </a:p>
          <a:p>
            <a:r>
              <a:rPr lang="de-DE" sz="3600" dirty="0">
                <a:solidFill>
                  <a:schemeClr val="bg1"/>
                </a:solidFill>
                <a:latin typeface="Consolas" panose="020B0609020204030204" pitchFamily="49" charset="0"/>
              </a:rPr>
              <a:t>Empirische Methoden in der Genderlinguistik</a:t>
            </a:r>
          </a:p>
          <a:p>
            <a:pPr lvl="0"/>
            <a:r>
              <a:rPr lang="de-DE" sz="5400" dirty="0">
                <a:solidFill>
                  <a:schemeClr val="bg1"/>
                </a:solidFill>
                <a:latin typeface="Consolas" panose="020B0609020204030204" pitchFamily="49" charset="0"/>
              </a:rPr>
              <a:t>Korpuslinguistische Methoden </a:t>
            </a:r>
            <a:endParaRPr kumimoji="0" lang="de-DE" sz="5400" b="0" i="0" u="none" strike="noStrike" kern="1200" cap="none" spc="0" normalizeH="0" baseline="0" noProof="0" dirty="0" smtClean="0">
              <a:ln>
                <a:noFill/>
              </a:ln>
              <a:solidFill>
                <a:schemeClr val="bg1"/>
              </a:solidFill>
              <a:effectLst/>
              <a:uLnTx/>
              <a:uFillTx/>
              <a:latin typeface="Consolas" panose="020B0609020204030204" pitchFamily="49" charset="0"/>
            </a:endParaRPr>
          </a:p>
        </p:txBody>
      </p:sp>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97489" y="2614664"/>
            <a:ext cx="3597020" cy="1327619"/>
          </a:xfrm>
          <a:prstGeom prst="rect">
            <a:avLst/>
          </a:prstGeom>
        </p:spPr>
      </p:pic>
      <p:grpSp>
        <p:nvGrpSpPr>
          <p:cNvPr id="16" name="Gruppieren 15"/>
          <p:cNvGrpSpPr/>
          <p:nvPr/>
        </p:nvGrpSpPr>
        <p:grpSpPr>
          <a:xfrm>
            <a:off x="2122524" y="4995825"/>
            <a:ext cx="7946950" cy="1231106"/>
            <a:chOff x="2090184" y="5470746"/>
            <a:chExt cx="7946950" cy="1231106"/>
          </a:xfrm>
        </p:grpSpPr>
        <p:grpSp>
          <p:nvGrpSpPr>
            <p:cNvPr id="6" name="Gruppieren 5"/>
            <p:cNvGrpSpPr/>
            <p:nvPr/>
          </p:nvGrpSpPr>
          <p:grpSpPr>
            <a:xfrm>
              <a:off x="2154864" y="5470746"/>
              <a:ext cx="7882270" cy="1231106"/>
              <a:chOff x="1772092" y="5421127"/>
              <a:chExt cx="7882270" cy="1231106"/>
            </a:xfrm>
          </p:grpSpPr>
          <p:sp>
            <p:nvSpPr>
              <p:cNvPr id="3" name="Rechteck 2"/>
              <p:cNvSpPr/>
              <p:nvPr/>
            </p:nvSpPr>
            <p:spPr>
              <a:xfrm>
                <a:off x="1772092" y="5421127"/>
                <a:ext cx="3941135" cy="12311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Jan Oliver Rüdiger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r>
                  <a:rPr kumimoji="0" lang="de-DE" sz="18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notesjor</a:t>
                </a: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r>
                  <a:rPr kumimoji="0" lang="de-DE" sz="18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notes@det.social</a:t>
                </a: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ruediger@ids-mannheim.de</a:t>
                </a:r>
                <a:endPar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5" name="Rechteck 4"/>
              <p:cNvSpPr/>
              <p:nvPr/>
            </p:nvSpPr>
            <p:spPr>
              <a:xfrm>
                <a:off x="5713227" y="5421127"/>
                <a:ext cx="3941135" cy="12311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Samira Ochs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solidFill>
                      <a:prstClr val="white"/>
                    </a:solidFill>
                    <a:latin typeface="Consolas" panose="020B0609020204030204" pitchFamily="49" charset="0"/>
                  </a:rPr>
                  <a:t>-</a:t>
                </a: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ochs@ids-mannheim.de</a:t>
                </a:r>
                <a:endPar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grpSp>
          <p:nvGrpSpPr>
            <p:cNvPr id="10" name="Gruppieren 9"/>
            <p:cNvGrpSpPr/>
            <p:nvPr/>
          </p:nvGrpSpPr>
          <p:grpSpPr>
            <a:xfrm>
              <a:off x="2090184" y="5792921"/>
              <a:ext cx="228600" cy="829754"/>
              <a:chOff x="2090184" y="5792921"/>
              <a:chExt cx="228600" cy="829754"/>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184" y="6086299"/>
                <a:ext cx="228600" cy="228600"/>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184" y="5792921"/>
                <a:ext cx="228600" cy="228600"/>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184" y="6394075"/>
                <a:ext cx="228600" cy="228600"/>
              </a:xfrm>
              <a:prstGeom prst="rect">
                <a:avLst/>
              </a:prstGeom>
            </p:spPr>
          </p:pic>
        </p:grpSp>
        <p:grpSp>
          <p:nvGrpSpPr>
            <p:cNvPr id="11" name="Gruppieren 10"/>
            <p:cNvGrpSpPr/>
            <p:nvPr/>
          </p:nvGrpSpPr>
          <p:grpSpPr>
            <a:xfrm>
              <a:off x="6259919" y="5792921"/>
              <a:ext cx="228600" cy="829754"/>
              <a:chOff x="2090184" y="5792921"/>
              <a:chExt cx="228600" cy="829754"/>
            </a:xfrm>
          </p:grpSpPr>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184" y="6086299"/>
                <a:ext cx="228600" cy="228600"/>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184" y="5792921"/>
                <a:ext cx="228600" cy="228600"/>
              </a:xfrm>
              <a:prstGeom prst="rect">
                <a:avLst/>
              </a:prstGeom>
            </p:spPr>
          </p:pic>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184" y="6394075"/>
                <a:ext cx="228600" cy="228600"/>
              </a:xfrm>
              <a:prstGeom prst="rect">
                <a:avLst/>
              </a:prstGeom>
            </p:spPr>
          </p:pic>
        </p:grpSp>
      </p:grpSp>
      <p:sp>
        <p:nvSpPr>
          <p:cNvPr id="15" name="Rechteck 14"/>
          <p:cNvSpPr/>
          <p:nvPr/>
        </p:nvSpPr>
        <p:spPr>
          <a:xfrm>
            <a:off x="3660877" y="3945992"/>
            <a:ext cx="4870244" cy="341632"/>
          </a:xfrm>
          <a:prstGeom prst="rect">
            <a:avLst/>
          </a:prstGeom>
        </p:spPr>
        <p:txBody>
          <a:bodyPr wrap="none">
            <a:spAutoFit/>
          </a:bodyPr>
          <a:lstStyle/>
          <a:p>
            <a:pPr lvl="0" algn="ctr">
              <a:lnSpc>
                <a:spcPct val="90000"/>
              </a:lnSpc>
              <a:spcBef>
                <a:spcPct val="0"/>
              </a:spcBef>
              <a:defRPr/>
            </a:pPr>
            <a:r>
              <a:rPr lang="de-DE" b="1" dirty="0" smtClean="0">
                <a:solidFill>
                  <a:prstClr val="white"/>
                </a:solidFill>
                <a:latin typeface="Consolas" panose="020B0609020204030204" pitchFamily="49" charset="0"/>
              </a:rPr>
              <a:t>Leibniz-Institut für Deutsche Sprache</a:t>
            </a:r>
            <a:endParaRPr lang="de-DE" b="1" dirty="0">
              <a:solidFill>
                <a:prstClr val="white"/>
              </a:solidFill>
              <a:latin typeface="Consolas" panose="020B0609020204030204" pitchFamily="49" charset="0"/>
            </a:endParaRPr>
          </a:p>
        </p:txBody>
      </p:sp>
    </p:spTree>
    <p:extLst>
      <p:ext uri="{BB962C8B-B14F-4D97-AF65-F5344CB8AC3E}">
        <p14:creationId xmlns:p14="http://schemas.microsoft.com/office/powerpoint/2010/main" val="3581212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 name="Gruppieren 29"/>
          <p:cNvGrpSpPr/>
          <p:nvPr/>
        </p:nvGrpSpPr>
        <p:grpSpPr>
          <a:xfrm>
            <a:off x="4549592" y="1822493"/>
            <a:ext cx="3205546" cy="2308043"/>
            <a:chOff x="4602768" y="2177661"/>
            <a:chExt cx="3205546" cy="2308043"/>
          </a:xfrm>
        </p:grpSpPr>
        <p:sp>
          <p:nvSpPr>
            <p:cNvPr id="31" name="Textfeld 30">
              <a:extLst>
                <a:ext uri="{FF2B5EF4-FFF2-40B4-BE49-F238E27FC236}">
                  <a16:creationId xmlns:a16="http://schemas.microsoft.com/office/drawing/2014/main" id="{C02DC2EB-9704-42AC-B314-943799743EF0}"/>
                </a:ext>
              </a:extLst>
            </p:cNvPr>
            <p:cNvSpPr txBox="1"/>
            <p:nvPr/>
          </p:nvSpPr>
          <p:spPr>
            <a:xfrm>
              <a:off x="4689889" y="2891790"/>
              <a:ext cx="280474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corpus-driven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corpus-based	</a:t>
              </a:r>
            </a:p>
          </p:txBody>
        </p:sp>
        <p:cxnSp>
          <p:nvCxnSpPr>
            <p:cNvPr id="32" name="Gerader Verbinder 31">
              <a:extLst>
                <a:ext uri="{FF2B5EF4-FFF2-40B4-BE49-F238E27FC236}">
                  <a16:creationId xmlns:a16="http://schemas.microsoft.com/office/drawing/2014/main" id="{4D8B6764-1408-4A4D-8239-252760358C06}"/>
                </a:ext>
              </a:extLst>
            </p:cNvPr>
            <p:cNvCxnSpPr/>
            <p:nvPr/>
          </p:nvCxnSpPr>
          <p:spPr>
            <a:xfrm flipV="1">
              <a:off x="5610725" y="2536878"/>
              <a:ext cx="432619" cy="3539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871EE3B5-2A90-4CD5-8636-D293E30B9702}"/>
                </a:ext>
              </a:extLst>
            </p:cNvPr>
            <p:cNvSpPr/>
            <p:nvPr/>
          </p:nvSpPr>
          <p:spPr>
            <a:xfrm>
              <a:off x="4710991" y="2177661"/>
              <a:ext cx="30973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Induktion / Quantitativ</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34" name="Rechteck 33">
              <a:extLst>
                <a:ext uri="{FF2B5EF4-FFF2-40B4-BE49-F238E27FC236}">
                  <a16:creationId xmlns:a16="http://schemas.microsoft.com/office/drawing/2014/main" id="{3F54497B-DD42-465B-81D2-31DC502E5748}"/>
                </a:ext>
              </a:extLst>
            </p:cNvPr>
            <p:cNvSpPr/>
            <p:nvPr/>
          </p:nvSpPr>
          <p:spPr>
            <a:xfrm>
              <a:off x="4602768" y="4116372"/>
              <a:ext cx="29706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Deduktion /</a:t>
              </a:r>
              <a:r>
                <a:rPr kumimoji="0" lang="de-DE" sz="1800" b="0" i="0" u="none" strike="noStrike" kern="1200" cap="none" spc="0" normalizeH="0" noProof="0" dirty="0" smtClean="0">
                  <a:ln>
                    <a:noFill/>
                  </a:ln>
                  <a:solidFill>
                    <a:prstClr val="white"/>
                  </a:solidFill>
                  <a:effectLst/>
                  <a:uLnTx/>
                  <a:uFillTx/>
                  <a:latin typeface="Consolas" panose="020B0609020204030204" pitchFamily="49" charset="0"/>
                  <a:ea typeface="+mn-ea"/>
                  <a:cs typeface="+mn-cs"/>
                </a:rPr>
                <a:t> Qualitativ</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grpSp>
        <p:nvGrpSpPr>
          <p:cNvPr id="3" name="Gruppieren 2"/>
          <p:cNvGrpSpPr/>
          <p:nvPr/>
        </p:nvGrpSpPr>
        <p:grpSpPr>
          <a:xfrm>
            <a:off x="3858638" y="648510"/>
            <a:ext cx="4263957" cy="5110264"/>
            <a:chOff x="3858638" y="648510"/>
            <a:chExt cx="4263957" cy="5110264"/>
          </a:xfrm>
        </p:grpSpPr>
        <p:cxnSp>
          <p:nvCxnSpPr>
            <p:cNvPr id="22" name="Gerader Verbinder 21"/>
            <p:cNvCxnSpPr/>
            <p:nvPr/>
          </p:nvCxnSpPr>
          <p:spPr>
            <a:xfrm>
              <a:off x="3858638" y="1063557"/>
              <a:ext cx="0" cy="469521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5145932" y="648510"/>
              <a:ext cx="29766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Methode</a:t>
              </a:r>
              <a:endParaRPr kumimoji="0" lang="de-DE" sz="3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sp>
        <p:nvSpPr>
          <p:cNvPr id="59" name="Textfeld 58"/>
          <p:cNvSpPr txBox="1"/>
          <p:nvPr/>
        </p:nvSpPr>
        <p:spPr>
          <a:xfrm>
            <a:off x="838660" y="634502"/>
            <a:ext cx="29766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noProof="0" dirty="0" smtClean="0">
                <a:solidFill>
                  <a:prstClr val="white"/>
                </a:solidFill>
                <a:latin typeface="Consolas" panose="020B0609020204030204" pitchFamily="49" charset="0"/>
              </a:rPr>
              <a:t>Theorie</a:t>
            </a:r>
            <a:endParaRPr kumimoji="0" lang="de-DE" sz="3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3" name="Textfeld 62"/>
          <p:cNvSpPr txBox="1"/>
          <p:nvPr/>
        </p:nvSpPr>
        <p:spPr>
          <a:xfrm>
            <a:off x="172113" y="1785424"/>
            <a:ext cx="28552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Forschungsfrage</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4" name="Textfeld 63"/>
          <p:cNvSpPr txBox="1"/>
          <p:nvPr/>
        </p:nvSpPr>
        <p:spPr>
          <a:xfrm rot="20903287">
            <a:off x="587738" y="2247089"/>
            <a:ext cx="31217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Theorie-Framework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5" name="Textfeld 64"/>
          <p:cNvSpPr txBox="1"/>
          <p:nvPr/>
        </p:nvSpPr>
        <p:spPr>
          <a:xfrm>
            <a:off x="1715017" y="3342328"/>
            <a:ext cx="3121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6" name="Textfeld 65"/>
          <p:cNvSpPr txBox="1"/>
          <p:nvPr/>
        </p:nvSpPr>
        <p:spPr>
          <a:xfrm rot="21370435">
            <a:off x="846477" y="2978861"/>
            <a:ext cx="31217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Diskurs</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7" name="Textfeld 66"/>
          <p:cNvSpPr txBox="1"/>
          <p:nvPr/>
        </p:nvSpPr>
        <p:spPr>
          <a:xfrm rot="422795">
            <a:off x="1451004" y="2963472"/>
            <a:ext cx="3121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Semantik/Lexik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23" name="Textfeld 22"/>
          <p:cNvSpPr txBox="1"/>
          <p:nvPr/>
        </p:nvSpPr>
        <p:spPr>
          <a:xfrm>
            <a:off x="418840" y="3793654"/>
            <a:ext cx="29875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Genderlinguistik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4" name="Rechteck 3"/>
          <p:cNvSpPr/>
          <p:nvPr/>
        </p:nvSpPr>
        <p:spPr>
          <a:xfrm>
            <a:off x="4905763" y="2807405"/>
            <a:ext cx="2210862" cy="369332"/>
          </a:xfrm>
          <a:prstGeom prst="rect">
            <a:avLst/>
          </a:prstGeom>
        </p:spPr>
        <p:txBody>
          <a:bodyPr wrap="none">
            <a:spAutoFit/>
          </a:bodyPr>
          <a:lstStyle/>
          <a:p>
            <a:pPr lvl="0">
              <a:defRPr/>
            </a:pPr>
            <a:r>
              <a:rPr lang="de-DE" dirty="0">
                <a:solidFill>
                  <a:srgbClr val="FFFF00"/>
                </a:solidFill>
                <a:latin typeface="Consolas" panose="020B0609020204030204" pitchFamily="49" charset="0"/>
              </a:rPr>
              <a:t>Korpus-Pragmatik</a:t>
            </a:r>
          </a:p>
        </p:txBody>
      </p:sp>
      <p:cxnSp>
        <p:nvCxnSpPr>
          <p:cNvPr id="29" name="Gerader Verbinder 28">
            <a:extLst>
              <a:ext uri="{FF2B5EF4-FFF2-40B4-BE49-F238E27FC236}">
                <a16:creationId xmlns:a16="http://schemas.microsoft.com/office/drawing/2014/main" id="{644B0661-8E51-4995-9116-6171BCE20DD7}"/>
              </a:ext>
            </a:extLst>
          </p:cNvPr>
          <p:cNvCxnSpPr/>
          <p:nvPr/>
        </p:nvCxnSpPr>
        <p:spPr>
          <a:xfrm flipV="1">
            <a:off x="5990168" y="3445411"/>
            <a:ext cx="432619" cy="3539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p:cNvSpPr/>
          <p:nvPr/>
        </p:nvSpPr>
        <p:spPr>
          <a:xfrm>
            <a:off x="4116872" y="1596170"/>
            <a:ext cx="3756994" cy="27222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4490191" y="1345111"/>
            <a:ext cx="2987553" cy="46166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Korpuslinguistik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 name="Ellipse 5"/>
          <p:cNvSpPr/>
          <p:nvPr/>
        </p:nvSpPr>
        <p:spPr>
          <a:xfrm>
            <a:off x="4423144" y="2447144"/>
            <a:ext cx="3238706" cy="1075748"/>
          </a:xfrm>
          <a:prstGeom prst="ellipse">
            <a:avLst/>
          </a:prstGeom>
          <a:noFill/>
          <a:ln w="38100">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uppieren 10"/>
          <p:cNvGrpSpPr/>
          <p:nvPr/>
        </p:nvGrpSpPr>
        <p:grpSpPr>
          <a:xfrm>
            <a:off x="4498782" y="4328598"/>
            <a:ext cx="3124660" cy="1543234"/>
            <a:chOff x="4498782" y="4328598"/>
            <a:chExt cx="3124660" cy="1543234"/>
          </a:xfrm>
        </p:grpSpPr>
        <p:sp>
          <p:nvSpPr>
            <p:cNvPr id="39" name="Textfeld 38"/>
            <p:cNvSpPr txBox="1"/>
            <p:nvPr/>
          </p:nvSpPr>
          <p:spPr>
            <a:xfrm>
              <a:off x="4517417" y="4328598"/>
              <a:ext cx="2987553"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Software</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pic>
          <p:nvPicPr>
            <p:cNvPr id="7" name="Grafik 6"/>
            <p:cNvPicPr>
              <a:picLocks noChangeAspect="1"/>
            </p:cNvPicPr>
            <p:nvPr/>
          </p:nvPicPr>
          <p:blipFill>
            <a:blip r:embed="rId3"/>
            <a:stretch>
              <a:fillRect/>
            </a:stretch>
          </p:blipFill>
          <p:spPr>
            <a:xfrm>
              <a:off x="4498782" y="5005939"/>
              <a:ext cx="1289881" cy="850772"/>
            </a:xfrm>
            <a:prstGeom prst="rect">
              <a:avLst/>
            </a:prstGeom>
          </p:spPr>
        </p:pic>
        <p:cxnSp>
          <p:nvCxnSpPr>
            <p:cNvPr id="84" name="Gerader Verbinder 83">
              <a:extLst>
                <a:ext uri="{FF2B5EF4-FFF2-40B4-BE49-F238E27FC236}">
                  <a16:creationId xmlns:a16="http://schemas.microsoft.com/office/drawing/2014/main" id="{644B0661-8E51-4995-9116-6171BCE20DD7}"/>
                </a:ext>
              </a:extLst>
            </p:cNvPr>
            <p:cNvCxnSpPr/>
            <p:nvPr/>
          </p:nvCxnSpPr>
          <p:spPr>
            <a:xfrm flipV="1">
              <a:off x="5543316" y="4916784"/>
              <a:ext cx="657636" cy="955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p:nvPicPr>
          <p:blipFill>
            <a:blip r:embed="rId4"/>
            <a:stretch>
              <a:fillRect/>
            </a:stretch>
          </p:blipFill>
          <p:spPr>
            <a:xfrm>
              <a:off x="5987827" y="4882880"/>
              <a:ext cx="1635615" cy="941476"/>
            </a:xfrm>
            <a:prstGeom prst="rect">
              <a:avLst/>
            </a:prstGeom>
          </p:spPr>
        </p:pic>
      </p:grpSp>
      <p:sp>
        <p:nvSpPr>
          <p:cNvPr id="2" name="Flussdiagramm: Verbinder zu einer anderen Seite 1"/>
          <p:cNvSpPr/>
          <p:nvPr/>
        </p:nvSpPr>
        <p:spPr>
          <a:xfrm rot="5400000">
            <a:off x="7851891" y="2567242"/>
            <a:ext cx="2181957" cy="618637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966"/>
              <a:gd name="connsiteX1" fmla="*/ 10000 w 10000"/>
              <a:gd name="connsiteY1" fmla="*/ 0 h 9966"/>
              <a:gd name="connsiteX2" fmla="*/ 10000 w 10000"/>
              <a:gd name="connsiteY2" fmla="*/ 8000 h 9966"/>
              <a:gd name="connsiteX3" fmla="*/ 3895 w 10000"/>
              <a:gd name="connsiteY3" fmla="*/ 9966 h 9966"/>
              <a:gd name="connsiteX4" fmla="*/ 0 w 10000"/>
              <a:gd name="connsiteY4" fmla="*/ 8000 h 9966"/>
              <a:gd name="connsiteX5" fmla="*/ 0 w 10000"/>
              <a:gd name="connsiteY5" fmla="*/ 0 h 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66">
                <a:moveTo>
                  <a:pt x="0" y="0"/>
                </a:moveTo>
                <a:lnTo>
                  <a:pt x="10000" y="0"/>
                </a:lnTo>
                <a:lnTo>
                  <a:pt x="10000" y="8000"/>
                </a:lnTo>
                <a:lnTo>
                  <a:pt x="3895" y="9966"/>
                </a:lnTo>
                <a:lnTo>
                  <a:pt x="0" y="8000"/>
                </a:lnTo>
                <a:lnTo>
                  <a:pt x="0" y="0"/>
                </a:lnTo>
                <a:close/>
              </a:path>
            </a:pathLst>
          </a:custGeom>
          <a:noFill/>
          <a:ln w="57150">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40" name="Textfeld 39"/>
          <p:cNvSpPr txBox="1"/>
          <p:nvPr/>
        </p:nvSpPr>
        <p:spPr>
          <a:xfrm>
            <a:off x="4429779" y="6072703"/>
            <a:ext cx="2987553" cy="338554"/>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noProof="0" dirty="0" smtClean="0">
                <a:solidFill>
                  <a:prstClr val="white"/>
                </a:solidFill>
                <a:latin typeface="Consolas" panose="020B0609020204030204" pitchFamily="49" charset="0"/>
              </a:rPr>
              <a:t>www.CorpusExplorer.de</a:t>
            </a:r>
            <a:endParaRPr kumimoji="0" lang="de-DE" sz="1600" b="0" i="0" u="none" strike="noStrike" kern="1200" cap="none" spc="0" normalizeH="0" baseline="0" noProof="0" dirty="0">
              <a:ln>
                <a:noFill/>
              </a:ln>
              <a:solidFill>
                <a:prstClr val="white"/>
              </a:solidFill>
              <a:effectLst/>
              <a:uLnTx/>
              <a:uFillTx/>
              <a:latin typeface="Consolas" panose="020B0609020204030204" pitchFamily="49" charset="0"/>
            </a:endParaRPr>
          </a:p>
        </p:txBody>
      </p:sp>
      <p:pic>
        <p:nvPicPr>
          <p:cNvPr id="37" name="Picture 2" descr="https://notes.jan-oliver-ruediger.de/wp-content/uploads/CorpusExplorer1-184x18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886" y="5049111"/>
            <a:ext cx="665113" cy="665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7594423" y="4629376"/>
            <a:ext cx="4512350" cy="2062103"/>
          </a:xfrm>
          <a:prstGeom prst="rect">
            <a:avLst/>
          </a:prstGeom>
          <a:noFill/>
        </p:spPr>
        <p:txBody>
          <a:bodyPr wrap="square" rtlCol="0">
            <a:spAutoFit/>
          </a:bodyPr>
          <a:lstStyle/>
          <a:p>
            <a:pPr marL="285750" indent="-285750">
              <a:buFontTx/>
              <a:buChar char="-"/>
            </a:pPr>
            <a:r>
              <a:rPr lang="de-DE" sz="1600" dirty="0" smtClean="0">
                <a:solidFill>
                  <a:schemeClr val="bg1"/>
                </a:solidFill>
                <a:latin typeface="Consolas" panose="020B0609020204030204" pitchFamily="49" charset="0"/>
              </a:rPr>
              <a:t>Solution (Tool-Chain bei Bedarf)</a:t>
            </a:r>
          </a:p>
          <a:p>
            <a:pPr marL="285750" indent="-285750">
              <a:buFontTx/>
              <a:buChar char="-"/>
            </a:pPr>
            <a:r>
              <a:rPr lang="de-DE" sz="1600" dirty="0" smtClean="0">
                <a:solidFill>
                  <a:schemeClr val="bg1"/>
                </a:solidFill>
                <a:latin typeface="Consolas" panose="020B0609020204030204" pitchFamily="49" charset="0"/>
              </a:rPr>
              <a:t>Einfache einheitliche Oberfläche</a:t>
            </a:r>
          </a:p>
          <a:p>
            <a:pPr marL="285750" indent="-285750">
              <a:buFontTx/>
              <a:buChar char="-"/>
            </a:pPr>
            <a:r>
              <a:rPr lang="de-DE" sz="1600" dirty="0" smtClean="0">
                <a:solidFill>
                  <a:schemeClr val="bg1"/>
                </a:solidFill>
                <a:latin typeface="Consolas" panose="020B0609020204030204" pitchFamily="49" charset="0"/>
              </a:rPr>
              <a:t>Großer Funktionsumfang</a:t>
            </a:r>
          </a:p>
          <a:p>
            <a:pPr marL="285750" indent="-285750">
              <a:buFontTx/>
              <a:buChar char="-"/>
            </a:pPr>
            <a:r>
              <a:rPr lang="de-DE" sz="1600" dirty="0" smtClean="0">
                <a:solidFill>
                  <a:schemeClr val="bg1"/>
                </a:solidFill>
                <a:latin typeface="Consolas" panose="020B0609020204030204" pitchFamily="49" charset="0"/>
              </a:rPr>
              <a:t>Automatische Updates</a:t>
            </a:r>
          </a:p>
          <a:p>
            <a:pPr marL="285750" indent="-285750">
              <a:buFontTx/>
              <a:buChar char="-"/>
            </a:pPr>
            <a:r>
              <a:rPr lang="de-DE" sz="1600" dirty="0" smtClean="0">
                <a:solidFill>
                  <a:schemeClr val="bg1"/>
                </a:solidFill>
                <a:latin typeface="Consolas" panose="020B0609020204030204" pitchFamily="49" charset="0"/>
              </a:rPr>
              <a:t>Direkt verfügbare Korpora</a:t>
            </a:r>
          </a:p>
          <a:p>
            <a:pPr marL="285750" indent="-285750">
              <a:buFontTx/>
              <a:buChar char="-"/>
            </a:pPr>
            <a:r>
              <a:rPr lang="de-DE" sz="1600" dirty="0" smtClean="0">
                <a:solidFill>
                  <a:schemeClr val="bg1"/>
                </a:solidFill>
                <a:latin typeface="Consolas" panose="020B0609020204030204" pitchFamily="49" charset="0"/>
              </a:rPr>
              <a:t>Geeignet und getestet in der</a:t>
            </a:r>
            <a:br>
              <a:rPr lang="de-DE" sz="1600" dirty="0" smtClean="0">
                <a:solidFill>
                  <a:schemeClr val="bg1"/>
                </a:solidFill>
                <a:latin typeface="Consolas" panose="020B0609020204030204" pitchFamily="49" charset="0"/>
              </a:rPr>
            </a:br>
            <a:r>
              <a:rPr lang="de-DE" sz="1600" dirty="0" smtClean="0">
                <a:solidFill>
                  <a:schemeClr val="bg1"/>
                </a:solidFill>
                <a:latin typeface="Consolas" panose="020B0609020204030204" pitchFamily="49" charset="0"/>
              </a:rPr>
              <a:t>universitären Lehre</a:t>
            </a:r>
          </a:p>
          <a:p>
            <a:pPr marL="285750" indent="-285750">
              <a:buFontTx/>
              <a:buChar char="-"/>
            </a:pPr>
            <a:r>
              <a:rPr lang="de-DE" sz="1600" dirty="0" smtClean="0">
                <a:solidFill>
                  <a:schemeClr val="bg1"/>
                </a:solidFill>
                <a:latin typeface="Consolas" panose="020B0609020204030204" pitchFamily="49" charset="0"/>
              </a:rPr>
              <a:t>Gute Dokumentation / Video-Tutorials</a:t>
            </a:r>
            <a:endParaRPr lang="de-DE" sz="1600" dirty="0">
              <a:solidFill>
                <a:schemeClr val="bg1"/>
              </a:solidFill>
              <a:latin typeface="Consolas" panose="020B0609020204030204" pitchFamily="49" charset="0"/>
            </a:endParaRPr>
          </a:p>
        </p:txBody>
      </p:sp>
      <p:sp>
        <p:nvSpPr>
          <p:cNvPr id="38" name="Chevron 37"/>
          <p:cNvSpPr/>
          <p:nvPr/>
        </p:nvSpPr>
        <p:spPr>
          <a:xfrm>
            <a:off x="172113" y="3782729"/>
            <a:ext cx="246727" cy="514394"/>
          </a:xfrm>
          <a:prstGeom prst="chevr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06770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 name="Gruppieren 29"/>
          <p:cNvGrpSpPr/>
          <p:nvPr/>
        </p:nvGrpSpPr>
        <p:grpSpPr>
          <a:xfrm>
            <a:off x="4549592" y="1822493"/>
            <a:ext cx="3205546" cy="2308043"/>
            <a:chOff x="4602768" y="2177661"/>
            <a:chExt cx="3205546" cy="2308043"/>
          </a:xfrm>
        </p:grpSpPr>
        <p:sp>
          <p:nvSpPr>
            <p:cNvPr id="31" name="Textfeld 30">
              <a:extLst>
                <a:ext uri="{FF2B5EF4-FFF2-40B4-BE49-F238E27FC236}">
                  <a16:creationId xmlns:a16="http://schemas.microsoft.com/office/drawing/2014/main" id="{C02DC2EB-9704-42AC-B314-943799743EF0}"/>
                </a:ext>
              </a:extLst>
            </p:cNvPr>
            <p:cNvSpPr txBox="1"/>
            <p:nvPr/>
          </p:nvSpPr>
          <p:spPr>
            <a:xfrm>
              <a:off x="4689889" y="2891790"/>
              <a:ext cx="280474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corpus-driven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corpus-based	</a:t>
              </a:r>
            </a:p>
          </p:txBody>
        </p:sp>
        <p:cxnSp>
          <p:nvCxnSpPr>
            <p:cNvPr id="32" name="Gerader Verbinder 31">
              <a:extLst>
                <a:ext uri="{FF2B5EF4-FFF2-40B4-BE49-F238E27FC236}">
                  <a16:creationId xmlns:a16="http://schemas.microsoft.com/office/drawing/2014/main" id="{4D8B6764-1408-4A4D-8239-252760358C06}"/>
                </a:ext>
              </a:extLst>
            </p:cNvPr>
            <p:cNvCxnSpPr/>
            <p:nvPr/>
          </p:nvCxnSpPr>
          <p:spPr>
            <a:xfrm flipV="1">
              <a:off x="5610725" y="2536878"/>
              <a:ext cx="432619" cy="3539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hteck 32">
              <a:extLst>
                <a:ext uri="{FF2B5EF4-FFF2-40B4-BE49-F238E27FC236}">
                  <a16:creationId xmlns:a16="http://schemas.microsoft.com/office/drawing/2014/main" id="{871EE3B5-2A90-4CD5-8636-D293E30B9702}"/>
                </a:ext>
              </a:extLst>
            </p:cNvPr>
            <p:cNvSpPr/>
            <p:nvPr/>
          </p:nvSpPr>
          <p:spPr>
            <a:xfrm>
              <a:off x="4710991" y="2177661"/>
              <a:ext cx="30973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Induktion / Quantitativ</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34" name="Rechteck 33">
              <a:extLst>
                <a:ext uri="{FF2B5EF4-FFF2-40B4-BE49-F238E27FC236}">
                  <a16:creationId xmlns:a16="http://schemas.microsoft.com/office/drawing/2014/main" id="{3F54497B-DD42-465B-81D2-31DC502E5748}"/>
                </a:ext>
              </a:extLst>
            </p:cNvPr>
            <p:cNvSpPr/>
            <p:nvPr/>
          </p:nvSpPr>
          <p:spPr>
            <a:xfrm>
              <a:off x="4602768" y="4116372"/>
              <a:ext cx="29706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Deduktion /</a:t>
              </a:r>
              <a:r>
                <a:rPr kumimoji="0" lang="de-DE" sz="1800" b="0" i="0" u="none" strike="noStrike" kern="1200" cap="none" spc="0" normalizeH="0" noProof="0" dirty="0" smtClean="0">
                  <a:ln>
                    <a:noFill/>
                  </a:ln>
                  <a:solidFill>
                    <a:prstClr val="white"/>
                  </a:solidFill>
                  <a:effectLst/>
                  <a:uLnTx/>
                  <a:uFillTx/>
                  <a:latin typeface="Consolas" panose="020B0609020204030204" pitchFamily="49" charset="0"/>
                  <a:ea typeface="+mn-ea"/>
                  <a:cs typeface="+mn-cs"/>
                </a:rPr>
                <a:t> Qualitativ</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grpSp>
        <p:nvGrpSpPr>
          <p:cNvPr id="3" name="Gruppieren 2"/>
          <p:cNvGrpSpPr/>
          <p:nvPr/>
        </p:nvGrpSpPr>
        <p:grpSpPr>
          <a:xfrm>
            <a:off x="3858638" y="648510"/>
            <a:ext cx="4263957" cy="5110264"/>
            <a:chOff x="3858638" y="648510"/>
            <a:chExt cx="4263957" cy="5110264"/>
          </a:xfrm>
        </p:grpSpPr>
        <p:cxnSp>
          <p:nvCxnSpPr>
            <p:cNvPr id="22" name="Gerader Verbinder 21"/>
            <p:cNvCxnSpPr/>
            <p:nvPr/>
          </p:nvCxnSpPr>
          <p:spPr>
            <a:xfrm>
              <a:off x="3858638" y="1063557"/>
              <a:ext cx="0" cy="469521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5145932" y="648510"/>
              <a:ext cx="29766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Methode</a:t>
              </a:r>
              <a:endParaRPr kumimoji="0" lang="de-DE" sz="3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sp>
        <p:nvSpPr>
          <p:cNvPr id="59" name="Textfeld 58"/>
          <p:cNvSpPr txBox="1"/>
          <p:nvPr/>
        </p:nvSpPr>
        <p:spPr>
          <a:xfrm>
            <a:off x="838660" y="634502"/>
            <a:ext cx="2976663" cy="584775"/>
          </a:xfrm>
          <a:prstGeom prst="rect">
            <a:avLst/>
          </a:prstGeom>
          <a:noFill/>
        </p:spPr>
        <p:txBody>
          <a:bodyPr wrap="square" rtlCol="0">
            <a:spAutoFit/>
          </a:bodyPr>
          <a:lstStyle/>
          <a:p>
            <a:pPr>
              <a:defRPr/>
            </a:pPr>
            <a:r>
              <a:rPr lang="de-DE" sz="3200" dirty="0" smtClean="0">
                <a:solidFill>
                  <a:prstClr val="white"/>
                </a:solidFill>
                <a:latin typeface="Consolas" panose="020B0609020204030204" pitchFamily="49" charset="0"/>
              </a:rPr>
              <a:t>Theorie</a:t>
            </a:r>
            <a:endParaRPr lang="de-DE" sz="3200" dirty="0">
              <a:solidFill>
                <a:prstClr val="white"/>
              </a:solidFill>
              <a:latin typeface="Consolas" panose="020B0609020204030204" pitchFamily="49" charset="0"/>
            </a:endParaRPr>
          </a:p>
        </p:txBody>
      </p:sp>
      <p:sp>
        <p:nvSpPr>
          <p:cNvPr id="63" name="Textfeld 62"/>
          <p:cNvSpPr txBox="1"/>
          <p:nvPr/>
        </p:nvSpPr>
        <p:spPr>
          <a:xfrm>
            <a:off x="172113" y="1785424"/>
            <a:ext cx="28552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Forschungsfrage</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4" name="Textfeld 63"/>
          <p:cNvSpPr txBox="1"/>
          <p:nvPr/>
        </p:nvSpPr>
        <p:spPr>
          <a:xfrm rot="20903287">
            <a:off x="587738" y="2247089"/>
            <a:ext cx="31217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Theorie-Framework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5" name="Textfeld 64"/>
          <p:cNvSpPr txBox="1"/>
          <p:nvPr/>
        </p:nvSpPr>
        <p:spPr>
          <a:xfrm>
            <a:off x="1715017" y="3342328"/>
            <a:ext cx="3121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6" name="Textfeld 65"/>
          <p:cNvSpPr txBox="1"/>
          <p:nvPr/>
        </p:nvSpPr>
        <p:spPr>
          <a:xfrm rot="21370435">
            <a:off x="846477" y="2978861"/>
            <a:ext cx="31217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Diskurs</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7" name="Textfeld 66"/>
          <p:cNvSpPr txBox="1"/>
          <p:nvPr/>
        </p:nvSpPr>
        <p:spPr>
          <a:xfrm rot="422795">
            <a:off x="1451004" y="2963472"/>
            <a:ext cx="3121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Semantik/Lexik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23" name="Textfeld 22"/>
          <p:cNvSpPr txBox="1"/>
          <p:nvPr/>
        </p:nvSpPr>
        <p:spPr>
          <a:xfrm>
            <a:off x="418840" y="3793654"/>
            <a:ext cx="29875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Genderlinguistik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4" name="Rechteck 3"/>
          <p:cNvSpPr/>
          <p:nvPr/>
        </p:nvSpPr>
        <p:spPr>
          <a:xfrm>
            <a:off x="4905763" y="2807405"/>
            <a:ext cx="2210862" cy="369332"/>
          </a:xfrm>
          <a:prstGeom prst="rect">
            <a:avLst/>
          </a:prstGeom>
        </p:spPr>
        <p:txBody>
          <a:bodyPr wrap="none">
            <a:spAutoFit/>
          </a:bodyPr>
          <a:lstStyle/>
          <a:p>
            <a:pPr lvl="0">
              <a:defRPr/>
            </a:pPr>
            <a:r>
              <a:rPr lang="de-DE" dirty="0">
                <a:solidFill>
                  <a:srgbClr val="FFFF00"/>
                </a:solidFill>
                <a:latin typeface="Consolas" panose="020B0609020204030204" pitchFamily="49" charset="0"/>
              </a:rPr>
              <a:t>Korpus-Pragmatik</a:t>
            </a:r>
          </a:p>
        </p:txBody>
      </p:sp>
      <p:cxnSp>
        <p:nvCxnSpPr>
          <p:cNvPr id="29" name="Gerader Verbinder 28">
            <a:extLst>
              <a:ext uri="{FF2B5EF4-FFF2-40B4-BE49-F238E27FC236}">
                <a16:creationId xmlns:a16="http://schemas.microsoft.com/office/drawing/2014/main" id="{644B0661-8E51-4995-9116-6171BCE20DD7}"/>
              </a:ext>
            </a:extLst>
          </p:cNvPr>
          <p:cNvCxnSpPr/>
          <p:nvPr/>
        </p:nvCxnSpPr>
        <p:spPr>
          <a:xfrm flipV="1">
            <a:off x="5990168" y="3445411"/>
            <a:ext cx="432619" cy="3539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p:cNvSpPr/>
          <p:nvPr/>
        </p:nvSpPr>
        <p:spPr>
          <a:xfrm>
            <a:off x="4116872" y="1596170"/>
            <a:ext cx="3756994" cy="27222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4490191" y="1345111"/>
            <a:ext cx="2987553" cy="461665"/>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Korpuslinguistik</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6" name="Ellipse 5"/>
          <p:cNvSpPr/>
          <p:nvPr/>
        </p:nvSpPr>
        <p:spPr>
          <a:xfrm>
            <a:off x="4423144" y="2447144"/>
            <a:ext cx="3238706" cy="1075748"/>
          </a:xfrm>
          <a:prstGeom prst="ellipse">
            <a:avLst/>
          </a:prstGeom>
          <a:noFill/>
          <a:ln w="38100">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4429779" y="6072703"/>
            <a:ext cx="2987553" cy="338554"/>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noProof="0" dirty="0" smtClean="0">
                <a:solidFill>
                  <a:prstClr val="white"/>
                </a:solidFill>
                <a:latin typeface="Consolas" panose="020B0609020204030204" pitchFamily="49" charset="0"/>
              </a:rPr>
              <a:t>www.CorpusExplorer.de</a:t>
            </a:r>
            <a:endParaRPr kumimoji="0" lang="de-DE" sz="1600" b="0" i="0" u="none" strike="noStrike" kern="1200" cap="none" spc="0" normalizeH="0" baseline="0" noProof="0" dirty="0">
              <a:ln>
                <a:noFill/>
              </a:ln>
              <a:solidFill>
                <a:prstClr val="white"/>
              </a:solidFill>
              <a:effectLst/>
              <a:uLnTx/>
              <a:uFillTx/>
              <a:latin typeface="Consolas" panose="020B0609020204030204" pitchFamily="49" charset="0"/>
            </a:endParaRPr>
          </a:p>
        </p:txBody>
      </p:sp>
      <p:pic>
        <p:nvPicPr>
          <p:cNvPr id="37" name="Picture 2" descr="https://notes.jan-oliver-ruediger.de/wp-content/uploads/CorpusExplorer1-184x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886" y="5049111"/>
            <a:ext cx="665113" cy="665113"/>
          </a:xfrm>
          <a:prstGeom prst="rect">
            <a:avLst/>
          </a:prstGeom>
          <a:noFill/>
          <a:extLst>
            <a:ext uri="{909E8E84-426E-40DD-AFC4-6F175D3DCCD1}">
              <a14:hiddenFill xmlns:a14="http://schemas.microsoft.com/office/drawing/2010/main">
                <a:solidFill>
                  <a:srgbClr val="FFFFFF"/>
                </a:solidFill>
              </a14:hiddenFill>
            </a:ext>
          </a:extLst>
        </p:spPr>
      </p:pic>
      <p:sp>
        <p:nvSpPr>
          <p:cNvPr id="38" name="Rechteck 37"/>
          <p:cNvSpPr/>
          <p:nvPr/>
        </p:nvSpPr>
        <p:spPr>
          <a:xfrm>
            <a:off x="4123763" y="4569446"/>
            <a:ext cx="3756994" cy="202438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4517417" y="4328598"/>
            <a:ext cx="2987553"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Software</a:t>
            </a:r>
            <a:endParaRPr kumimoji="0" lang="de-DE" sz="24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cxnSp>
        <p:nvCxnSpPr>
          <p:cNvPr id="41" name="Gerader Verbinder 40"/>
          <p:cNvCxnSpPr/>
          <p:nvPr/>
        </p:nvCxnSpPr>
        <p:spPr>
          <a:xfrm>
            <a:off x="8122595" y="1146904"/>
            <a:ext cx="0" cy="469521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8955931" y="594119"/>
            <a:ext cx="29766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Gegenstand</a:t>
            </a:r>
            <a:endParaRPr kumimoji="0" lang="de-DE" sz="3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nvGrpSpPr>
          <p:cNvPr id="12" name="Gruppieren 11"/>
          <p:cNvGrpSpPr/>
          <p:nvPr/>
        </p:nvGrpSpPr>
        <p:grpSpPr>
          <a:xfrm>
            <a:off x="8270033" y="1598010"/>
            <a:ext cx="3756994" cy="2024381"/>
            <a:chOff x="8270033" y="1598010"/>
            <a:chExt cx="3756994" cy="2024381"/>
          </a:xfrm>
        </p:grpSpPr>
        <p:pic>
          <p:nvPicPr>
            <p:cNvPr id="10" name="Grafik 9"/>
            <p:cNvPicPr>
              <a:picLocks noChangeAspect="1"/>
            </p:cNvPicPr>
            <p:nvPr/>
          </p:nvPicPr>
          <p:blipFill>
            <a:blip r:embed="rId4"/>
            <a:stretch>
              <a:fillRect/>
            </a:stretch>
          </p:blipFill>
          <p:spPr>
            <a:xfrm>
              <a:off x="8279475" y="1690913"/>
              <a:ext cx="3676989" cy="1931478"/>
            </a:xfrm>
            <a:prstGeom prst="rect">
              <a:avLst/>
            </a:prstGeom>
          </p:spPr>
        </p:pic>
        <p:sp>
          <p:nvSpPr>
            <p:cNvPr id="111" name="Rechteck 110"/>
            <p:cNvSpPr/>
            <p:nvPr/>
          </p:nvSpPr>
          <p:spPr>
            <a:xfrm>
              <a:off x="8270033" y="1598010"/>
              <a:ext cx="3756994" cy="202438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Textfeld 111"/>
            <p:cNvSpPr txBox="1"/>
            <p:nvPr/>
          </p:nvSpPr>
          <p:spPr>
            <a:xfrm rot="20681442">
              <a:off x="9361945" y="2243283"/>
              <a:ext cx="1587931" cy="584775"/>
            </a:xfrm>
            <a:prstGeom prst="rect">
              <a:avLst/>
            </a:prstGeom>
            <a:solidFill>
              <a:srgbClr val="000000">
                <a:alpha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Korpus</a:t>
              </a:r>
              <a:endParaRPr kumimoji="0" lang="de-DE" sz="3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sp>
        <p:nvSpPr>
          <p:cNvPr id="113" name="Chevron 112"/>
          <p:cNvSpPr/>
          <p:nvPr/>
        </p:nvSpPr>
        <p:spPr>
          <a:xfrm>
            <a:off x="172113" y="3782729"/>
            <a:ext cx="246727" cy="514394"/>
          </a:xfrm>
          <a:prstGeom prst="chevr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5" name="Chevron 114"/>
          <p:cNvSpPr/>
          <p:nvPr/>
        </p:nvSpPr>
        <p:spPr>
          <a:xfrm>
            <a:off x="4282309" y="2707510"/>
            <a:ext cx="246727" cy="514394"/>
          </a:xfrm>
          <a:prstGeom prst="chevron">
            <a:avLst/>
          </a:prstGeom>
          <a:solidFill>
            <a:schemeClr val="tx1"/>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6" name="Chevron 115"/>
          <p:cNvSpPr/>
          <p:nvPr/>
        </p:nvSpPr>
        <p:spPr>
          <a:xfrm>
            <a:off x="4028579" y="5124470"/>
            <a:ext cx="246727" cy="514394"/>
          </a:xfrm>
          <a:prstGeom prst="chevron">
            <a:avLst/>
          </a:prstGeom>
          <a:solidFill>
            <a:schemeClr val="tx1"/>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3" name="Gruppieren 12"/>
          <p:cNvGrpSpPr/>
          <p:nvPr/>
        </p:nvGrpSpPr>
        <p:grpSpPr>
          <a:xfrm>
            <a:off x="8853017" y="3486978"/>
            <a:ext cx="2987554" cy="3015110"/>
            <a:chOff x="8853017" y="3486978"/>
            <a:chExt cx="2987554" cy="3015110"/>
          </a:xfrm>
        </p:grpSpPr>
        <p:sp>
          <p:nvSpPr>
            <p:cNvPr id="117" name="Chevron 116"/>
            <p:cNvSpPr/>
            <p:nvPr/>
          </p:nvSpPr>
          <p:spPr>
            <a:xfrm rot="5400000">
              <a:off x="9966232" y="3353145"/>
              <a:ext cx="246727" cy="514394"/>
            </a:xfrm>
            <a:prstGeom prst="chevron">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8" name="Textfeld 117"/>
            <p:cNvSpPr txBox="1"/>
            <p:nvPr/>
          </p:nvSpPr>
          <p:spPr>
            <a:xfrm>
              <a:off x="8853018" y="3855209"/>
              <a:ext cx="29875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smtClean="0">
                  <a:solidFill>
                    <a:prstClr val="white"/>
                  </a:solidFill>
                  <a:latin typeface="Consolas" panose="020B0609020204030204" pitchFamily="49" charset="0"/>
                </a:rPr>
                <a:t>BT-Plenarprotokolle</a:t>
              </a:r>
              <a:endParaRPr kumimoji="0" lang="de-DE" sz="2000" b="0" i="0" u="none" strike="noStrike" kern="1200" cap="none" spc="0" normalizeH="0" baseline="0" noProof="0" dirty="0">
                <a:ln>
                  <a:noFill/>
                </a:ln>
                <a:solidFill>
                  <a:prstClr val="white"/>
                </a:solidFill>
                <a:effectLst/>
                <a:uLnTx/>
                <a:uFillTx/>
                <a:latin typeface="Consolas" panose="020B0609020204030204" pitchFamily="49" charset="0"/>
              </a:endParaRPr>
            </a:p>
          </p:txBody>
        </p:sp>
        <p:sp>
          <p:nvSpPr>
            <p:cNvPr id="119" name="Textfeld 118"/>
            <p:cNvSpPr txBox="1"/>
            <p:nvPr/>
          </p:nvSpPr>
          <p:spPr>
            <a:xfrm>
              <a:off x="8853017" y="4255319"/>
              <a:ext cx="2987553"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rPr>
                <a:t>Frei</a:t>
              </a:r>
              <a:r>
                <a:rPr kumimoji="0" lang="de-DE" sz="2000" b="0" i="0" u="none" strike="noStrike" kern="1200" cap="none" spc="0" normalizeH="0" noProof="0" dirty="0" smtClean="0">
                  <a:ln>
                    <a:noFill/>
                  </a:ln>
                  <a:solidFill>
                    <a:prstClr val="white"/>
                  </a:solidFill>
                  <a:effectLst/>
                  <a:uLnTx/>
                  <a:uFillTx/>
                  <a:latin typeface="Consolas" panose="020B0609020204030204" pitchFamily="49" charset="0"/>
                </a:rPr>
                <a:t> verfügbar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baseline="0" dirty="0" smtClean="0">
                  <a:solidFill>
                    <a:prstClr val="white"/>
                  </a:solidFill>
                  <a:latin typeface="Consolas" panose="020B0609020204030204" pitchFamily="49" charset="0"/>
                </a:rPr>
                <a:t>(historischer)</a:t>
              </a:r>
              <a:br>
                <a:rPr lang="de-DE" sz="2000" baseline="0" dirty="0" smtClean="0">
                  <a:solidFill>
                    <a:prstClr val="white"/>
                  </a:solidFill>
                  <a:latin typeface="Consolas" panose="020B0609020204030204" pitchFamily="49" charset="0"/>
                </a:rPr>
              </a:br>
              <a:r>
                <a:rPr lang="de-DE" sz="2000" baseline="0" dirty="0" smtClean="0">
                  <a:solidFill>
                    <a:prstClr val="white"/>
                  </a:solidFill>
                  <a:latin typeface="Consolas" panose="020B0609020204030204" pitchFamily="49" charset="0"/>
                </a:rPr>
                <a:t>Gesamtbestand</a:t>
              </a:r>
              <a:br>
                <a:rPr lang="de-DE" sz="2000" baseline="0" dirty="0" smtClean="0">
                  <a:solidFill>
                    <a:prstClr val="white"/>
                  </a:solidFill>
                  <a:latin typeface="Consolas" panose="020B0609020204030204" pitchFamily="49" charset="0"/>
                </a:rPr>
              </a:br>
              <a:r>
                <a:rPr lang="de-DE" sz="2000" baseline="0" dirty="0" smtClean="0">
                  <a:solidFill>
                    <a:prstClr val="white"/>
                  </a:solidFill>
                  <a:latin typeface="Consolas" panose="020B0609020204030204" pitchFamily="49" charset="0"/>
                </a:rPr>
                <a:t>(OCR / PDF / XML)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dirty="0" smtClean="0">
                  <a:solidFill>
                    <a:prstClr val="white"/>
                  </a:solidFill>
                  <a:latin typeface="Consolas" panose="020B0609020204030204" pitchFamily="49" charset="0"/>
                </a:rPr>
                <a:t>CE-Korpora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rPr>
                <a:t>Gutes Beispiel für ‚wilde‘ Daten</a:t>
              </a:r>
              <a:endParaRPr kumimoji="0" lang="de-DE" sz="2000" b="0" i="0" u="none" strike="noStrike" kern="1200" cap="none" spc="0" normalizeH="0" baseline="0" noProof="0" dirty="0">
                <a:ln>
                  <a:noFill/>
                </a:ln>
                <a:solidFill>
                  <a:prstClr val="white"/>
                </a:solidFill>
                <a:effectLst/>
                <a:uLnTx/>
                <a:uFillTx/>
                <a:latin typeface="Consolas" panose="020B0609020204030204" pitchFamily="49" charset="0"/>
              </a:endParaRPr>
            </a:p>
          </p:txBody>
        </p:sp>
      </p:grpSp>
    </p:spTree>
    <p:extLst>
      <p:ext uri="{BB962C8B-B14F-4D97-AF65-F5344CB8AC3E}">
        <p14:creationId xmlns:p14="http://schemas.microsoft.com/office/powerpoint/2010/main" val="15357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Textfeld 22"/>
          <p:cNvSpPr txBox="1"/>
          <p:nvPr/>
        </p:nvSpPr>
        <p:spPr>
          <a:xfrm>
            <a:off x="192012" y="172842"/>
            <a:ext cx="116810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solidFill>
                  <a:prstClr val="white"/>
                </a:solidFill>
                <a:latin typeface="Consolas" panose="020B0609020204030204" pitchFamily="49" charset="0"/>
              </a:rPr>
              <a:t>Open Data Portal des Deutschen Bundestags</a:t>
            </a:r>
            <a:r>
              <a:rPr lang="de-DE" sz="1600" dirty="0" smtClean="0">
                <a:solidFill>
                  <a:prstClr val="white"/>
                </a:solidFill>
                <a:latin typeface="Consolas" panose="020B0609020204030204" pitchFamily="49" charset="0"/>
              </a:rPr>
              <a:t> (ein Beispiel von vielen)</a:t>
            </a:r>
          </a:p>
          <a:p>
            <a:pPr lvl="0">
              <a:defRPr/>
            </a:pPr>
            <a:r>
              <a:rPr lang="de-DE" sz="1600" dirty="0">
                <a:solidFill>
                  <a:prstClr val="white"/>
                </a:solidFill>
                <a:latin typeface="Consolas" panose="020B0609020204030204" pitchFamily="49" charset="0"/>
              </a:rPr>
              <a:t>https://www.bundestag.de/services/opendata</a:t>
            </a:r>
            <a:endParaRPr kumimoji="0" lang="de-DE" sz="1600" b="0" i="0" u="none" strike="noStrike" kern="1200" cap="none" spc="0" normalizeH="0" baseline="0" noProof="0" dirty="0">
              <a:ln>
                <a:noFill/>
              </a:ln>
              <a:solidFill>
                <a:prstClr val="white"/>
              </a:solidFill>
              <a:effectLst/>
              <a:uLnTx/>
              <a:uFillTx/>
              <a:latin typeface="Consolas" panose="020B0609020204030204" pitchFamily="49" charset="0"/>
            </a:endParaRPr>
          </a:p>
        </p:txBody>
      </p:sp>
      <p:pic>
        <p:nvPicPr>
          <p:cNvPr id="2" name="Grafik 1"/>
          <p:cNvPicPr>
            <a:picLocks noChangeAspect="1"/>
          </p:cNvPicPr>
          <p:nvPr/>
        </p:nvPicPr>
        <p:blipFill>
          <a:blip r:embed="rId3"/>
          <a:stretch>
            <a:fillRect/>
          </a:stretch>
        </p:blipFill>
        <p:spPr>
          <a:xfrm>
            <a:off x="248093" y="958665"/>
            <a:ext cx="6477282" cy="3681782"/>
          </a:xfrm>
          <a:prstGeom prst="rect">
            <a:avLst/>
          </a:prstGeom>
        </p:spPr>
      </p:pic>
      <p:pic>
        <p:nvPicPr>
          <p:cNvPr id="5" name="Grafik 4"/>
          <p:cNvPicPr>
            <a:picLocks noChangeAspect="1"/>
          </p:cNvPicPr>
          <p:nvPr/>
        </p:nvPicPr>
        <p:blipFill>
          <a:blip r:embed="rId4"/>
          <a:stretch>
            <a:fillRect/>
          </a:stretch>
        </p:blipFill>
        <p:spPr>
          <a:xfrm>
            <a:off x="961526" y="1241760"/>
            <a:ext cx="9518205" cy="4884843"/>
          </a:xfrm>
          <a:prstGeom prst="rect">
            <a:avLst/>
          </a:prstGeom>
        </p:spPr>
      </p:pic>
      <p:pic>
        <p:nvPicPr>
          <p:cNvPr id="7" name="Grafik 6"/>
          <p:cNvPicPr>
            <a:picLocks noChangeAspect="1"/>
          </p:cNvPicPr>
          <p:nvPr/>
        </p:nvPicPr>
        <p:blipFill>
          <a:blip r:embed="rId5"/>
          <a:stretch>
            <a:fillRect/>
          </a:stretch>
        </p:blipFill>
        <p:spPr>
          <a:xfrm>
            <a:off x="2122642" y="1719952"/>
            <a:ext cx="9548687" cy="5029636"/>
          </a:xfrm>
          <a:prstGeom prst="rect">
            <a:avLst/>
          </a:prstGeom>
        </p:spPr>
      </p:pic>
      <p:grpSp>
        <p:nvGrpSpPr>
          <p:cNvPr id="25" name="Gruppieren 24"/>
          <p:cNvGrpSpPr/>
          <p:nvPr/>
        </p:nvGrpSpPr>
        <p:grpSpPr>
          <a:xfrm>
            <a:off x="3366977" y="958665"/>
            <a:ext cx="8506046" cy="3365243"/>
            <a:chOff x="3366977" y="958665"/>
            <a:chExt cx="8506046" cy="3365243"/>
          </a:xfrm>
        </p:grpSpPr>
        <p:sp>
          <p:nvSpPr>
            <p:cNvPr id="8" name="Rechteck 7"/>
            <p:cNvSpPr/>
            <p:nvPr/>
          </p:nvSpPr>
          <p:spPr>
            <a:xfrm>
              <a:off x="3366977" y="3655829"/>
              <a:ext cx="956930" cy="6680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Legende mit Linie 1 8"/>
            <p:cNvSpPr/>
            <p:nvPr/>
          </p:nvSpPr>
          <p:spPr>
            <a:xfrm>
              <a:off x="6677246" y="958665"/>
              <a:ext cx="5195777" cy="2714847"/>
            </a:xfrm>
            <a:prstGeom prst="borderCallout1">
              <a:avLst>
                <a:gd name="adj1" fmla="val 48515"/>
                <a:gd name="adj2" fmla="val -147"/>
                <a:gd name="adj3" fmla="val 109106"/>
                <a:gd name="adj4" fmla="val -44881"/>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dirty="0">
                <a:latin typeface="Consolas" panose="020B0609020204030204" pitchFamily="49" charset="0"/>
              </a:endParaRPr>
            </a:p>
          </p:txBody>
        </p:sp>
      </p:grpSp>
      <p:grpSp>
        <p:nvGrpSpPr>
          <p:cNvPr id="21" name="Gruppieren 20"/>
          <p:cNvGrpSpPr/>
          <p:nvPr/>
        </p:nvGrpSpPr>
        <p:grpSpPr>
          <a:xfrm>
            <a:off x="7269689" y="978708"/>
            <a:ext cx="4042728" cy="646331"/>
            <a:chOff x="7269689" y="978708"/>
            <a:chExt cx="4042728" cy="646331"/>
          </a:xfrm>
        </p:grpSpPr>
        <p:sp>
          <p:nvSpPr>
            <p:cNvPr id="11" name="Textfeld 10"/>
            <p:cNvSpPr txBox="1"/>
            <p:nvPr/>
          </p:nvSpPr>
          <p:spPr>
            <a:xfrm>
              <a:off x="7269689" y="1181091"/>
              <a:ext cx="2113825" cy="338554"/>
            </a:xfrm>
            <a:prstGeom prst="rect">
              <a:avLst/>
            </a:prstGeom>
            <a:noFill/>
          </p:spPr>
          <p:txBody>
            <a:bodyPr wrap="square" rtlCol="0">
              <a:spAutoFit/>
            </a:bodyPr>
            <a:lstStyle/>
            <a:p>
              <a:r>
                <a:rPr lang="de-DE" sz="1600" dirty="0" smtClean="0">
                  <a:solidFill>
                    <a:schemeClr val="bg1"/>
                  </a:solidFill>
                  <a:latin typeface="Consolas" panose="020B0609020204030204" pitchFamily="49" charset="0"/>
                </a:rPr>
                <a:t>unterschiedliche</a:t>
              </a:r>
              <a:endParaRPr lang="de-DE" sz="1600" dirty="0">
                <a:solidFill>
                  <a:schemeClr val="bg1"/>
                </a:solidFill>
                <a:latin typeface="Consolas" panose="020B0609020204030204" pitchFamily="49" charset="0"/>
              </a:endParaRPr>
            </a:p>
          </p:txBody>
        </p:sp>
        <p:cxnSp>
          <p:nvCxnSpPr>
            <p:cNvPr id="15" name="Gerader Verbinder 14"/>
            <p:cNvCxnSpPr/>
            <p:nvPr/>
          </p:nvCxnSpPr>
          <p:spPr>
            <a:xfrm flipV="1">
              <a:off x="9200707" y="1181092"/>
              <a:ext cx="269358" cy="1589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9200707" y="1350368"/>
              <a:ext cx="269358" cy="12626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9470065" y="978708"/>
              <a:ext cx="1842352" cy="646331"/>
            </a:xfrm>
            <a:prstGeom prst="rect">
              <a:avLst/>
            </a:prstGeom>
          </p:spPr>
          <p:txBody>
            <a:bodyPr wrap="square">
              <a:spAutoFit/>
            </a:bodyPr>
            <a:lstStyle/>
            <a:p>
              <a:r>
                <a:rPr lang="de-DE" dirty="0" smtClean="0">
                  <a:solidFill>
                    <a:schemeClr val="bg1"/>
                  </a:solidFill>
                  <a:latin typeface="Consolas" panose="020B0609020204030204" pitchFamily="49" charset="0"/>
                </a:rPr>
                <a:t>Datenformate</a:t>
              </a:r>
              <a:endParaRPr lang="de-DE" dirty="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Probleme</a:t>
              </a:r>
              <a:endParaRPr lang="de-DE" dirty="0">
                <a:solidFill>
                  <a:schemeClr val="bg1"/>
                </a:solidFill>
              </a:endParaRPr>
            </a:p>
          </p:txBody>
        </p:sp>
      </p:grpSp>
      <p:grpSp>
        <p:nvGrpSpPr>
          <p:cNvPr id="43" name="Gruppieren 42"/>
          <p:cNvGrpSpPr/>
          <p:nvPr/>
        </p:nvGrpSpPr>
        <p:grpSpPr>
          <a:xfrm>
            <a:off x="9952073" y="2481441"/>
            <a:ext cx="1855782" cy="978887"/>
            <a:chOff x="9952073" y="2481441"/>
            <a:chExt cx="1855782" cy="978887"/>
          </a:xfrm>
        </p:grpSpPr>
        <p:sp>
          <p:nvSpPr>
            <p:cNvPr id="27" name="Textfeld 26"/>
            <p:cNvSpPr txBox="1"/>
            <p:nvPr/>
          </p:nvSpPr>
          <p:spPr>
            <a:xfrm>
              <a:off x="10238332" y="2799556"/>
              <a:ext cx="574159" cy="369332"/>
            </a:xfrm>
            <a:prstGeom prst="rect">
              <a:avLst/>
            </a:prstGeom>
            <a:noFill/>
          </p:spPr>
          <p:txBody>
            <a:bodyPr wrap="square" rtlCol="0">
              <a:spAutoFit/>
            </a:bodyPr>
            <a:lstStyle/>
            <a:p>
              <a:r>
                <a:rPr lang="de-DE" dirty="0" smtClean="0">
                  <a:solidFill>
                    <a:schemeClr val="bg1"/>
                  </a:solidFill>
                </a:rPr>
                <a:t>PDF</a:t>
              </a:r>
              <a:endParaRPr lang="de-DE" dirty="0">
                <a:solidFill>
                  <a:schemeClr val="bg1"/>
                </a:solidFill>
              </a:endParaRPr>
            </a:p>
          </p:txBody>
        </p:sp>
        <p:sp>
          <p:nvSpPr>
            <p:cNvPr id="57" name="Textfeld 56"/>
            <p:cNvSpPr txBox="1"/>
            <p:nvPr/>
          </p:nvSpPr>
          <p:spPr>
            <a:xfrm>
              <a:off x="10569354" y="3089869"/>
              <a:ext cx="743063" cy="369332"/>
            </a:xfrm>
            <a:prstGeom prst="rect">
              <a:avLst/>
            </a:prstGeom>
            <a:noFill/>
          </p:spPr>
          <p:txBody>
            <a:bodyPr wrap="square" rtlCol="0">
              <a:spAutoFit/>
            </a:bodyPr>
            <a:lstStyle/>
            <a:p>
              <a:r>
                <a:rPr lang="de-DE" dirty="0" smtClean="0">
                  <a:solidFill>
                    <a:schemeClr val="bg1"/>
                  </a:solidFill>
                </a:rPr>
                <a:t>Word</a:t>
              </a:r>
              <a:endParaRPr lang="de-DE" dirty="0">
                <a:solidFill>
                  <a:schemeClr val="bg1"/>
                </a:solidFill>
              </a:endParaRPr>
            </a:p>
          </p:txBody>
        </p:sp>
        <p:sp>
          <p:nvSpPr>
            <p:cNvPr id="58" name="Textfeld 57"/>
            <p:cNvSpPr txBox="1"/>
            <p:nvPr/>
          </p:nvSpPr>
          <p:spPr>
            <a:xfrm>
              <a:off x="10479731" y="2481441"/>
              <a:ext cx="1328124" cy="369332"/>
            </a:xfrm>
            <a:prstGeom prst="rect">
              <a:avLst/>
            </a:prstGeom>
            <a:noFill/>
          </p:spPr>
          <p:txBody>
            <a:bodyPr wrap="square" rtlCol="0">
              <a:spAutoFit/>
            </a:bodyPr>
            <a:lstStyle/>
            <a:p>
              <a:r>
                <a:rPr lang="de-DE" dirty="0" smtClean="0">
                  <a:solidFill>
                    <a:schemeClr val="bg1"/>
                  </a:solidFill>
                </a:rPr>
                <a:t>Screenshots</a:t>
              </a:r>
              <a:endParaRPr lang="de-DE" dirty="0">
                <a:solidFill>
                  <a:schemeClr val="bg1"/>
                </a:solidFill>
              </a:endParaRPr>
            </a:p>
          </p:txBody>
        </p:sp>
        <p:sp>
          <p:nvSpPr>
            <p:cNvPr id="60" name="Flussdiagramm: Verbinder zu einer anderen Seite 1"/>
            <p:cNvSpPr/>
            <p:nvPr/>
          </p:nvSpPr>
          <p:spPr>
            <a:xfrm rot="5400000">
              <a:off x="10400778" y="2088932"/>
              <a:ext cx="922691" cy="1820102"/>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966"/>
                <a:gd name="connsiteX1" fmla="*/ 10000 w 10000"/>
                <a:gd name="connsiteY1" fmla="*/ 0 h 9966"/>
                <a:gd name="connsiteX2" fmla="*/ 10000 w 10000"/>
                <a:gd name="connsiteY2" fmla="*/ 8000 h 9966"/>
                <a:gd name="connsiteX3" fmla="*/ 3895 w 10000"/>
                <a:gd name="connsiteY3" fmla="*/ 9966 h 9966"/>
                <a:gd name="connsiteX4" fmla="*/ 0 w 10000"/>
                <a:gd name="connsiteY4" fmla="*/ 8000 h 9966"/>
                <a:gd name="connsiteX5" fmla="*/ 0 w 10000"/>
                <a:gd name="connsiteY5" fmla="*/ 0 h 9966"/>
                <a:gd name="connsiteX0" fmla="*/ 0 w 10000"/>
                <a:gd name="connsiteY0" fmla="*/ 0 h 9809"/>
                <a:gd name="connsiteX1" fmla="*/ 10000 w 10000"/>
                <a:gd name="connsiteY1" fmla="*/ 0 h 9809"/>
                <a:gd name="connsiteX2" fmla="*/ 10000 w 10000"/>
                <a:gd name="connsiteY2" fmla="*/ 8027 h 9809"/>
                <a:gd name="connsiteX3" fmla="*/ 5816 w 10000"/>
                <a:gd name="connsiteY3" fmla="*/ 9809 h 9809"/>
                <a:gd name="connsiteX4" fmla="*/ 0 w 10000"/>
                <a:gd name="connsiteY4" fmla="*/ 8027 h 9809"/>
                <a:gd name="connsiteX5" fmla="*/ 0 w 10000"/>
                <a:gd name="connsiteY5" fmla="*/ 0 h 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809">
                  <a:moveTo>
                    <a:pt x="0" y="0"/>
                  </a:moveTo>
                  <a:lnTo>
                    <a:pt x="10000" y="0"/>
                  </a:lnTo>
                  <a:lnTo>
                    <a:pt x="10000" y="8027"/>
                  </a:lnTo>
                  <a:lnTo>
                    <a:pt x="5816" y="9809"/>
                  </a:lnTo>
                  <a:lnTo>
                    <a:pt x="0" y="8027"/>
                  </a:lnTo>
                  <a:lnTo>
                    <a:pt x="0" y="0"/>
                  </a:lnTo>
                  <a:close/>
                </a:path>
              </a:pathLst>
            </a:custGeom>
            <a:noFill/>
            <a:ln w="57150">
              <a:solidFill>
                <a:srgbClr val="8B157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grpSp>
      <p:grpSp>
        <p:nvGrpSpPr>
          <p:cNvPr id="28" name="Gruppieren 27"/>
          <p:cNvGrpSpPr/>
          <p:nvPr/>
        </p:nvGrpSpPr>
        <p:grpSpPr>
          <a:xfrm>
            <a:off x="6848107" y="1815010"/>
            <a:ext cx="1855543" cy="939667"/>
            <a:chOff x="6848107" y="1815010"/>
            <a:chExt cx="1855543" cy="939667"/>
          </a:xfrm>
        </p:grpSpPr>
        <p:sp>
          <p:nvSpPr>
            <p:cNvPr id="61" name="Flussdiagramm: Verbinder zu einer anderen Seite 1"/>
            <p:cNvSpPr/>
            <p:nvPr/>
          </p:nvSpPr>
          <p:spPr>
            <a:xfrm rot="16200000">
              <a:off x="7314533" y="1348584"/>
              <a:ext cx="922691" cy="185554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966"/>
                <a:gd name="connsiteX1" fmla="*/ 10000 w 10000"/>
                <a:gd name="connsiteY1" fmla="*/ 0 h 9966"/>
                <a:gd name="connsiteX2" fmla="*/ 10000 w 10000"/>
                <a:gd name="connsiteY2" fmla="*/ 8000 h 9966"/>
                <a:gd name="connsiteX3" fmla="*/ 3895 w 10000"/>
                <a:gd name="connsiteY3" fmla="*/ 9966 h 9966"/>
                <a:gd name="connsiteX4" fmla="*/ 0 w 10000"/>
                <a:gd name="connsiteY4" fmla="*/ 8000 h 9966"/>
                <a:gd name="connsiteX5" fmla="*/ 0 w 10000"/>
                <a:gd name="connsiteY5" fmla="*/ 0 h 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66">
                  <a:moveTo>
                    <a:pt x="0" y="0"/>
                  </a:moveTo>
                  <a:lnTo>
                    <a:pt x="10000" y="0"/>
                  </a:lnTo>
                  <a:lnTo>
                    <a:pt x="10000" y="8000"/>
                  </a:lnTo>
                  <a:lnTo>
                    <a:pt x="3895" y="9966"/>
                  </a:lnTo>
                  <a:lnTo>
                    <a:pt x="0" y="8000"/>
                  </a:lnTo>
                  <a:lnTo>
                    <a:pt x="0" y="0"/>
                  </a:lnTo>
                  <a:close/>
                </a:path>
              </a:pathLst>
            </a:custGeom>
            <a:noFill/>
            <a:ln w="57150">
              <a:solidFill>
                <a:srgbClr val="2E4BC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2" name="Textfeld 61"/>
            <p:cNvSpPr txBox="1"/>
            <p:nvPr/>
          </p:nvSpPr>
          <p:spPr>
            <a:xfrm>
              <a:off x="6913899" y="1856280"/>
              <a:ext cx="649394" cy="369332"/>
            </a:xfrm>
            <a:prstGeom prst="rect">
              <a:avLst/>
            </a:prstGeom>
            <a:noFill/>
          </p:spPr>
          <p:txBody>
            <a:bodyPr wrap="square" rtlCol="0">
              <a:spAutoFit/>
            </a:bodyPr>
            <a:lstStyle/>
            <a:p>
              <a:r>
                <a:rPr lang="de-DE" dirty="0" smtClean="0">
                  <a:solidFill>
                    <a:schemeClr val="bg1"/>
                  </a:solidFill>
                </a:rPr>
                <a:t>XML</a:t>
              </a:r>
              <a:endParaRPr lang="de-DE" dirty="0">
                <a:solidFill>
                  <a:schemeClr val="bg1"/>
                </a:solidFill>
              </a:endParaRPr>
            </a:p>
          </p:txBody>
        </p:sp>
        <p:sp>
          <p:nvSpPr>
            <p:cNvPr id="68" name="Textfeld 67"/>
            <p:cNvSpPr txBox="1"/>
            <p:nvPr/>
          </p:nvSpPr>
          <p:spPr>
            <a:xfrm>
              <a:off x="7506056" y="1997837"/>
              <a:ext cx="957460" cy="369332"/>
            </a:xfrm>
            <a:prstGeom prst="rect">
              <a:avLst/>
            </a:prstGeom>
            <a:noFill/>
          </p:spPr>
          <p:txBody>
            <a:bodyPr wrap="square" rtlCol="0">
              <a:spAutoFit/>
            </a:bodyPr>
            <a:lstStyle/>
            <a:p>
              <a:r>
                <a:rPr lang="de-DE" dirty="0" smtClean="0">
                  <a:solidFill>
                    <a:schemeClr val="bg1"/>
                  </a:solidFill>
                </a:rPr>
                <a:t>TEI-XML</a:t>
              </a:r>
              <a:endParaRPr lang="de-DE" dirty="0">
                <a:solidFill>
                  <a:schemeClr val="bg1"/>
                </a:solidFill>
              </a:endParaRPr>
            </a:p>
          </p:txBody>
        </p:sp>
        <p:sp>
          <p:nvSpPr>
            <p:cNvPr id="69" name="Textfeld 68"/>
            <p:cNvSpPr txBox="1"/>
            <p:nvPr/>
          </p:nvSpPr>
          <p:spPr>
            <a:xfrm>
              <a:off x="7022587" y="2280932"/>
              <a:ext cx="743063" cy="369332"/>
            </a:xfrm>
            <a:prstGeom prst="rect">
              <a:avLst/>
            </a:prstGeom>
            <a:noFill/>
          </p:spPr>
          <p:txBody>
            <a:bodyPr wrap="square" rtlCol="0">
              <a:spAutoFit/>
            </a:bodyPr>
            <a:lstStyle/>
            <a:p>
              <a:r>
                <a:rPr lang="de-DE" dirty="0" smtClean="0">
                  <a:solidFill>
                    <a:schemeClr val="bg1"/>
                  </a:solidFill>
                </a:rPr>
                <a:t>JSON</a:t>
              </a:r>
              <a:endParaRPr lang="de-DE" dirty="0">
                <a:solidFill>
                  <a:schemeClr val="bg1"/>
                </a:solidFill>
              </a:endParaRPr>
            </a:p>
          </p:txBody>
        </p:sp>
        <p:sp>
          <p:nvSpPr>
            <p:cNvPr id="70" name="Textfeld 69"/>
            <p:cNvSpPr txBox="1"/>
            <p:nvPr/>
          </p:nvSpPr>
          <p:spPr>
            <a:xfrm>
              <a:off x="7689903" y="2385345"/>
              <a:ext cx="743063" cy="369332"/>
            </a:xfrm>
            <a:prstGeom prst="rect">
              <a:avLst/>
            </a:prstGeom>
            <a:noFill/>
          </p:spPr>
          <p:txBody>
            <a:bodyPr wrap="square" rtlCol="0">
              <a:spAutoFit/>
            </a:bodyPr>
            <a:lstStyle/>
            <a:p>
              <a:r>
                <a:rPr lang="de-DE" dirty="0" smtClean="0">
                  <a:solidFill>
                    <a:schemeClr val="bg1"/>
                  </a:solidFill>
                </a:rPr>
                <a:t>CSV</a:t>
              </a:r>
              <a:endParaRPr lang="de-DE" dirty="0">
                <a:solidFill>
                  <a:schemeClr val="bg1"/>
                </a:solidFill>
              </a:endParaRPr>
            </a:p>
          </p:txBody>
        </p:sp>
      </p:grpSp>
      <p:pic>
        <p:nvPicPr>
          <p:cNvPr id="26" name="Grafik 25"/>
          <p:cNvPicPr>
            <a:picLocks noChangeAspect="1"/>
          </p:cNvPicPr>
          <p:nvPr/>
        </p:nvPicPr>
        <p:blipFill>
          <a:blip r:embed="rId6" cstate="hqprint">
            <a:extLst>
              <a:ext uri="{BEBA8EAE-BF5A-486C-A8C5-ECC9F3942E4B}">
                <a14:imgProps xmlns:a14="http://schemas.microsoft.com/office/drawing/2010/main">
                  <a14:imgLayer r:embed="rId7">
                    <a14:imgEffect>
                      <a14:backgroundRemoval t="10000" b="90000" l="10000" r="90000">
                        <a14:foregroundMark x1="10938" y1="12695" x2="10547" y2="82129"/>
                        <a14:foregroundMark x1="12598" y1="83105" x2="88477" y2="83594"/>
                        <a14:foregroundMark x1="87402" y1="81445" x2="14160" y2="56543"/>
                        <a14:foregroundMark x1="89258" y1="86816" x2="88770" y2="14746"/>
                        <a14:foregroundMark x1="89258" y1="14258" x2="75586" y2="14258"/>
                        <a14:foregroundMark x1="66895" y1="11133" x2="10742" y2="10742"/>
                        <a14:foregroundMark x1="12012" y1="84473" x2="48242" y2="84961"/>
                        <a14:foregroundMark x1="19238" y1="76660" x2="44531" y2="76074"/>
                      </a14:backgroundRemoval>
                    </a14:imgEffect>
                  </a14:imgLayer>
                </a14:imgProps>
              </a:ext>
              <a:ext uri="{28A0092B-C50C-407E-A947-70E740481C1C}">
                <a14:useLocalDpi xmlns:a14="http://schemas.microsoft.com/office/drawing/2010/main" val="0"/>
              </a:ext>
            </a:extLst>
          </a:blip>
          <a:stretch>
            <a:fillRect/>
          </a:stretch>
        </p:blipFill>
        <p:spPr>
          <a:xfrm>
            <a:off x="8271009" y="1561735"/>
            <a:ext cx="2128754" cy="2128754"/>
          </a:xfrm>
          <a:prstGeom prst="rect">
            <a:avLst/>
          </a:prstGeom>
        </p:spPr>
      </p:pic>
      <p:sp>
        <p:nvSpPr>
          <p:cNvPr id="44" name="Legende mit Linie 1 43"/>
          <p:cNvSpPr/>
          <p:nvPr/>
        </p:nvSpPr>
        <p:spPr>
          <a:xfrm>
            <a:off x="7886491" y="4010464"/>
            <a:ext cx="3372574" cy="1545266"/>
          </a:xfrm>
          <a:prstGeom prst="borderCallout1">
            <a:avLst>
              <a:gd name="adj1" fmla="val -57"/>
              <a:gd name="adj2" fmla="val 90871"/>
              <a:gd name="adj3" fmla="val -36583"/>
              <a:gd name="adj4" fmla="val 101645"/>
            </a:avLst>
          </a:prstGeom>
          <a:solidFill>
            <a:schemeClr val="tx1"/>
          </a:solidFill>
          <a:ln w="38100">
            <a:solidFill>
              <a:srgbClr val="8B157A"/>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de-DE" dirty="0" smtClean="0"/>
              <a:t>Diese Datenformate sind zwar auch „maschinenlesbar“</a:t>
            </a:r>
            <a:br>
              <a:rPr lang="de-DE" dirty="0" smtClean="0"/>
            </a:br>
            <a:r>
              <a:rPr lang="de-DE" dirty="0" smtClean="0"/>
              <a:t>..:: ABER ::..</a:t>
            </a:r>
          </a:p>
          <a:p>
            <a:pPr algn="ctr"/>
            <a:r>
              <a:rPr lang="de-DE" dirty="0" smtClean="0"/>
              <a:t>Ihre Daten dienen nur der Anzeige, nicht der Verarbeitung</a:t>
            </a:r>
            <a:endParaRPr lang="de-DE" dirty="0"/>
          </a:p>
        </p:txBody>
      </p:sp>
    </p:spTree>
    <p:extLst>
      <p:ext uri="{BB962C8B-B14F-4D97-AF65-F5344CB8AC3E}">
        <p14:creationId xmlns:p14="http://schemas.microsoft.com/office/powerpoint/2010/main" val="317621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a:srcRect r="52768"/>
          <a:stretch/>
        </p:blipFill>
        <p:spPr>
          <a:xfrm>
            <a:off x="6108687" y="129832"/>
            <a:ext cx="5846135" cy="6709144"/>
          </a:xfrm>
          <a:prstGeom prst="rect">
            <a:avLst/>
          </a:prstGeom>
        </p:spPr>
      </p:pic>
      <p:pic>
        <p:nvPicPr>
          <p:cNvPr id="6" name="Grafik 5"/>
          <p:cNvPicPr>
            <a:picLocks noChangeAspect="1"/>
          </p:cNvPicPr>
          <p:nvPr/>
        </p:nvPicPr>
        <p:blipFill rotWithShape="1">
          <a:blip r:embed="rId4"/>
          <a:srcRect l="37705" t="6664" r="21534" b="8190"/>
          <a:stretch/>
        </p:blipFill>
        <p:spPr>
          <a:xfrm>
            <a:off x="226827" y="148856"/>
            <a:ext cx="5721931" cy="6709144"/>
          </a:xfrm>
          <a:prstGeom prst="rect">
            <a:avLst/>
          </a:prstGeom>
        </p:spPr>
      </p:pic>
      <p:sp>
        <p:nvSpPr>
          <p:cNvPr id="3" name="Rechteck 2"/>
          <p:cNvSpPr/>
          <p:nvPr/>
        </p:nvSpPr>
        <p:spPr>
          <a:xfrm>
            <a:off x="226828" y="148856"/>
            <a:ext cx="5721931" cy="6709144"/>
          </a:xfrm>
          <a:prstGeom prst="rect">
            <a:avLst/>
          </a:prstGeom>
          <a:noFill/>
          <a:ln w="38100">
            <a:solidFill>
              <a:srgbClr val="8B1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6117266" y="129832"/>
            <a:ext cx="5853066" cy="6728167"/>
          </a:xfrm>
          <a:prstGeom prst="rect">
            <a:avLst/>
          </a:prstGeom>
          <a:noFill/>
          <a:ln w="38100">
            <a:solidFill>
              <a:srgbClr val="2E4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0000" l="10000" r="90000">
                        <a14:foregroundMark x1="10938" y1="12695" x2="10547" y2="82129"/>
                        <a14:foregroundMark x1="12598" y1="83105" x2="88477" y2="83594"/>
                        <a14:foregroundMark x1="87402" y1="81445" x2="14160" y2="56543"/>
                        <a14:foregroundMark x1="89258" y1="86816" x2="88770" y2="14746"/>
                        <a14:foregroundMark x1="89258" y1="14258" x2="75586" y2="14258"/>
                        <a14:foregroundMark x1="66895" y1="11133" x2="10742" y2="10742"/>
                        <a14:foregroundMark x1="12012" y1="84473" x2="48242" y2="84961"/>
                        <a14:foregroundMark x1="19238" y1="76660" x2="44531" y2="76074"/>
                      </a14:backgroundRemoval>
                    </a14:imgEffect>
                  </a14:imgLayer>
                </a14:imgProps>
              </a:ext>
              <a:ext uri="{28A0092B-C50C-407E-A947-70E740481C1C}">
                <a14:useLocalDpi xmlns:a14="http://schemas.microsoft.com/office/drawing/2010/main" val="0"/>
              </a:ext>
            </a:extLst>
          </a:blip>
          <a:stretch>
            <a:fillRect/>
          </a:stretch>
        </p:blipFill>
        <p:spPr>
          <a:xfrm>
            <a:off x="5257889" y="5273749"/>
            <a:ext cx="1381739" cy="1381739"/>
          </a:xfrm>
          <a:prstGeom prst="rect">
            <a:avLst/>
          </a:prstGeom>
        </p:spPr>
      </p:pic>
      <p:sp>
        <p:nvSpPr>
          <p:cNvPr id="12" name="Textfeld 11"/>
          <p:cNvSpPr txBox="1"/>
          <p:nvPr/>
        </p:nvSpPr>
        <p:spPr>
          <a:xfrm rot="19726047">
            <a:off x="1805354" y="5301551"/>
            <a:ext cx="1709122" cy="1200329"/>
          </a:xfrm>
          <a:prstGeom prst="rect">
            <a:avLst/>
          </a:prstGeom>
          <a:noFill/>
        </p:spPr>
        <p:txBody>
          <a:bodyPr wrap="none" rtlCol="0">
            <a:spAutoFit/>
          </a:bodyPr>
          <a:lstStyle/>
          <a:p>
            <a:r>
              <a:rPr lang="de-DE" sz="7200" dirty="0" smtClean="0">
                <a:solidFill>
                  <a:srgbClr val="8B157A"/>
                </a:solidFill>
                <a:latin typeface="Consolas" panose="020B0609020204030204" pitchFamily="49" charset="0"/>
              </a:rPr>
              <a:t>PDF</a:t>
            </a:r>
            <a:endParaRPr lang="de-DE" sz="7200" dirty="0">
              <a:solidFill>
                <a:srgbClr val="8B157A"/>
              </a:solidFill>
              <a:latin typeface="Consolas" panose="020B0609020204030204" pitchFamily="49" charset="0"/>
            </a:endParaRPr>
          </a:p>
        </p:txBody>
      </p:sp>
      <p:sp>
        <p:nvSpPr>
          <p:cNvPr id="33" name="Textfeld 32"/>
          <p:cNvSpPr txBox="1"/>
          <p:nvPr/>
        </p:nvSpPr>
        <p:spPr>
          <a:xfrm rot="19726047">
            <a:off x="8500840" y="5172598"/>
            <a:ext cx="1709122" cy="1200329"/>
          </a:xfrm>
          <a:prstGeom prst="rect">
            <a:avLst/>
          </a:prstGeom>
          <a:noFill/>
        </p:spPr>
        <p:txBody>
          <a:bodyPr wrap="none" rtlCol="0">
            <a:spAutoFit/>
          </a:bodyPr>
          <a:lstStyle/>
          <a:p>
            <a:r>
              <a:rPr lang="de-DE" sz="7200" dirty="0" smtClean="0">
                <a:solidFill>
                  <a:srgbClr val="2E4BC1"/>
                </a:solidFill>
                <a:latin typeface="Consolas" panose="020B0609020204030204" pitchFamily="49" charset="0"/>
              </a:rPr>
              <a:t>XML</a:t>
            </a:r>
            <a:endParaRPr lang="de-DE" sz="7200" dirty="0">
              <a:solidFill>
                <a:srgbClr val="2E4BC1"/>
              </a:solidFill>
              <a:latin typeface="Consolas" panose="020B0609020204030204" pitchFamily="49" charset="0"/>
            </a:endParaRPr>
          </a:p>
        </p:txBody>
      </p:sp>
      <p:grpSp>
        <p:nvGrpSpPr>
          <p:cNvPr id="19" name="Gruppieren 18"/>
          <p:cNvGrpSpPr/>
          <p:nvPr/>
        </p:nvGrpSpPr>
        <p:grpSpPr>
          <a:xfrm>
            <a:off x="5087815" y="851877"/>
            <a:ext cx="1297354" cy="2954215"/>
            <a:chOff x="5087815" y="851877"/>
            <a:chExt cx="1297354" cy="2954215"/>
          </a:xfrm>
        </p:grpSpPr>
        <p:cxnSp>
          <p:nvCxnSpPr>
            <p:cNvPr id="14" name="Gerader Verbinder 13"/>
            <p:cNvCxnSpPr/>
            <p:nvPr/>
          </p:nvCxnSpPr>
          <p:spPr>
            <a:xfrm>
              <a:off x="5799015" y="851877"/>
              <a:ext cx="515816" cy="21101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5799015" y="1081916"/>
              <a:ext cx="515816" cy="248189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flipV="1">
              <a:off x="5087815" y="1805354"/>
              <a:ext cx="1297354" cy="20007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uppieren 30"/>
          <p:cNvGrpSpPr/>
          <p:nvPr/>
        </p:nvGrpSpPr>
        <p:grpSpPr>
          <a:xfrm>
            <a:off x="293620" y="527806"/>
            <a:ext cx="3371273" cy="4390539"/>
            <a:chOff x="150446" y="554891"/>
            <a:chExt cx="3371273" cy="4390539"/>
          </a:xfrm>
        </p:grpSpPr>
        <p:sp>
          <p:nvSpPr>
            <p:cNvPr id="42" name="Legende mit Linie 1 41"/>
            <p:cNvSpPr/>
            <p:nvPr/>
          </p:nvSpPr>
          <p:spPr>
            <a:xfrm>
              <a:off x="150446" y="554891"/>
              <a:ext cx="3371273" cy="4390539"/>
            </a:xfrm>
            <a:prstGeom prst="borderCallout1">
              <a:avLst>
                <a:gd name="adj1" fmla="val 100621"/>
                <a:gd name="adj2" fmla="val 78522"/>
                <a:gd name="adj3" fmla="val 108263"/>
                <a:gd name="adj4" fmla="val 81321"/>
              </a:avLst>
            </a:prstGeom>
            <a:solidFill>
              <a:schemeClr val="tx1"/>
            </a:solidFill>
            <a:ln w="38100">
              <a:solidFill>
                <a:srgbClr val="8B157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dirty="0">
                <a:latin typeface="Consolas" panose="020B0609020204030204" pitchFamily="49" charset="0"/>
              </a:endParaRPr>
            </a:p>
          </p:txBody>
        </p:sp>
        <p:sp>
          <p:nvSpPr>
            <p:cNvPr id="22" name="Textfeld 21"/>
            <p:cNvSpPr txBox="1"/>
            <p:nvPr/>
          </p:nvSpPr>
          <p:spPr>
            <a:xfrm>
              <a:off x="219895" y="634218"/>
              <a:ext cx="2664865" cy="646331"/>
            </a:xfrm>
            <a:prstGeom prst="rect">
              <a:avLst/>
            </a:prstGeom>
            <a:noFill/>
          </p:spPr>
          <p:txBody>
            <a:bodyPr wrap="square" rtlCol="0">
              <a:spAutoFit/>
            </a:bodyPr>
            <a:lstStyle/>
            <a:p>
              <a:r>
                <a:rPr lang="de-DE" dirty="0" smtClean="0">
                  <a:solidFill>
                    <a:schemeClr val="bg1"/>
                  </a:solidFill>
                  <a:latin typeface="Consolas" panose="020B0609020204030204" pitchFamily="49" charset="0"/>
                </a:rPr>
                <a:t>Wenn man ein PDF so öffnet wie ein XML:</a:t>
              </a:r>
              <a:endParaRPr lang="de-DE" dirty="0">
                <a:solidFill>
                  <a:schemeClr val="bg1"/>
                </a:solidFill>
                <a:latin typeface="Consolas" panose="020B0609020204030204" pitchFamily="49" charset="0"/>
              </a:endParaRPr>
            </a:p>
          </p:txBody>
        </p:sp>
        <p:pic>
          <p:nvPicPr>
            <p:cNvPr id="24" name="Grafik 23"/>
            <p:cNvPicPr>
              <a:picLocks noChangeAspect="1"/>
            </p:cNvPicPr>
            <p:nvPr/>
          </p:nvPicPr>
          <p:blipFill rotWithShape="1">
            <a:blip r:embed="rId7"/>
            <a:srcRect t="-16266" r="30502" b="16266"/>
            <a:stretch/>
          </p:blipFill>
          <p:spPr>
            <a:xfrm>
              <a:off x="257735" y="612066"/>
              <a:ext cx="3201536" cy="4276188"/>
            </a:xfrm>
            <a:prstGeom prst="rect">
              <a:avLst/>
            </a:prstGeom>
          </p:spPr>
        </p:pic>
      </p:grpSp>
      <p:sp>
        <p:nvSpPr>
          <p:cNvPr id="45" name="Legende mit Linie 1 44"/>
          <p:cNvSpPr/>
          <p:nvPr/>
        </p:nvSpPr>
        <p:spPr>
          <a:xfrm>
            <a:off x="6659958" y="1739174"/>
            <a:ext cx="3371273" cy="3058282"/>
          </a:xfrm>
          <a:prstGeom prst="borderCallout1">
            <a:avLst>
              <a:gd name="adj1" fmla="val 100621"/>
              <a:gd name="adj2" fmla="val 78522"/>
              <a:gd name="adj3" fmla="val 121534"/>
              <a:gd name="adj4" fmla="val 80857"/>
            </a:avLst>
          </a:prstGeom>
          <a:solidFill>
            <a:schemeClr val="tx1"/>
          </a:solidFill>
          <a:ln w="38100">
            <a:solidFill>
              <a:srgbClr val="2E4BC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smtClean="0">
                <a:latin typeface="Consolas" panose="020B0609020204030204" pitchFamily="49" charset="0"/>
              </a:rPr>
              <a:t>XML ist lesbar – </a:t>
            </a:r>
          </a:p>
          <a:p>
            <a:r>
              <a:rPr lang="de-DE" dirty="0" smtClean="0">
                <a:latin typeface="Consolas" panose="020B0609020204030204" pitchFamily="49" charset="0"/>
              </a:rPr>
              <a:t>für Mensch und Maschine OHNE zusätzliche Software wie einen PDF-Betrachter.</a:t>
            </a:r>
          </a:p>
          <a:p>
            <a:endParaRPr lang="de-DE" dirty="0" smtClean="0">
              <a:latin typeface="Consolas" panose="020B0609020204030204" pitchFamily="49" charset="0"/>
            </a:endParaRPr>
          </a:p>
          <a:p>
            <a:r>
              <a:rPr lang="de-DE" dirty="0" smtClean="0">
                <a:latin typeface="Consolas" panose="020B0609020204030204" pitchFamily="49" charset="0"/>
              </a:rPr>
              <a:t>Konvertierung:</a:t>
            </a:r>
            <a:endParaRPr lang="de-DE" dirty="0">
              <a:latin typeface="Consolas" panose="020B0609020204030204" pitchFamily="49" charset="0"/>
            </a:endParaRPr>
          </a:p>
          <a:p>
            <a:r>
              <a:rPr lang="de-DE" dirty="0" smtClean="0">
                <a:latin typeface="Consolas" panose="020B0609020204030204" pitchFamily="49" charset="0"/>
              </a:rPr>
              <a:t>XML &gt; PDF = Einfach</a:t>
            </a:r>
          </a:p>
          <a:p>
            <a:r>
              <a:rPr lang="de-DE" dirty="0" smtClean="0">
                <a:latin typeface="Consolas" panose="020B0609020204030204" pitchFamily="49" charset="0"/>
              </a:rPr>
              <a:t>PDF &gt; XML = Horror !!!</a:t>
            </a:r>
          </a:p>
          <a:p>
            <a:endParaRPr lang="de-DE" dirty="0">
              <a:latin typeface="Consolas" panose="020B0609020204030204" pitchFamily="49" charset="0"/>
            </a:endParaRPr>
          </a:p>
          <a:p>
            <a:r>
              <a:rPr lang="de-DE" dirty="0" smtClean="0">
                <a:latin typeface="Consolas" panose="020B0609020204030204" pitchFamily="49" charset="0"/>
              </a:rPr>
              <a:t>Auch in 100 Jahren funktioniert XML</a:t>
            </a:r>
          </a:p>
          <a:p>
            <a:endParaRPr lang="de-DE" dirty="0" smtClean="0">
              <a:latin typeface="Consolas" panose="020B0609020204030204" pitchFamily="49" charset="0"/>
            </a:endParaRPr>
          </a:p>
        </p:txBody>
      </p:sp>
    </p:spTree>
    <p:extLst>
      <p:ext uri="{BB962C8B-B14F-4D97-AF65-F5344CB8AC3E}">
        <p14:creationId xmlns:p14="http://schemas.microsoft.com/office/powerpoint/2010/main" val="365846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43977" y="541791"/>
            <a:ext cx="11106400" cy="4108363"/>
          </a:xfrm>
          <a:prstGeom prst="rect">
            <a:avLst/>
          </a:prstGeom>
        </p:spPr>
      </p:pic>
      <p:sp>
        <p:nvSpPr>
          <p:cNvPr id="4" name="Textfeld 3"/>
          <p:cNvSpPr txBox="1"/>
          <p:nvPr/>
        </p:nvSpPr>
        <p:spPr>
          <a:xfrm>
            <a:off x="343977" y="117231"/>
            <a:ext cx="11223731" cy="369332"/>
          </a:xfrm>
          <a:prstGeom prst="rect">
            <a:avLst/>
          </a:prstGeom>
          <a:noFill/>
        </p:spPr>
        <p:txBody>
          <a:bodyPr wrap="square" rtlCol="0">
            <a:spAutoFit/>
          </a:bodyPr>
          <a:lstStyle/>
          <a:p>
            <a:r>
              <a:rPr lang="de-DE" dirty="0" smtClean="0">
                <a:solidFill>
                  <a:schemeClr val="bg1"/>
                </a:solidFill>
                <a:latin typeface="Consolas" panose="020B0609020204030204" pitchFamily="49" charset="0"/>
              </a:rPr>
              <a:t>XML-Basics </a:t>
            </a:r>
            <a:r>
              <a:rPr lang="de-DE" sz="1200" dirty="0" smtClean="0">
                <a:solidFill>
                  <a:schemeClr val="bg1"/>
                </a:solidFill>
                <a:latin typeface="Consolas" panose="020B0609020204030204" pitchFamily="49" charset="0"/>
              </a:rPr>
              <a:t>([Zeilennummern] links und Rand sind Teil des Editors nicht des XML-Dokuments)</a:t>
            </a:r>
            <a:r>
              <a:rPr lang="de-DE" dirty="0" smtClean="0">
                <a:solidFill>
                  <a:schemeClr val="bg1"/>
                </a:solidFill>
                <a:latin typeface="Consolas" panose="020B0609020204030204" pitchFamily="49" charset="0"/>
              </a:rPr>
              <a:t> </a:t>
            </a:r>
            <a:endParaRPr lang="de-DE" dirty="0">
              <a:solidFill>
                <a:schemeClr val="bg1"/>
              </a:solidFill>
              <a:latin typeface="Consolas" panose="020B0609020204030204" pitchFamily="49" charset="0"/>
            </a:endParaRPr>
          </a:p>
        </p:txBody>
      </p:sp>
      <p:grpSp>
        <p:nvGrpSpPr>
          <p:cNvPr id="9" name="Gruppieren 8"/>
          <p:cNvGrpSpPr/>
          <p:nvPr/>
        </p:nvGrpSpPr>
        <p:grpSpPr>
          <a:xfrm>
            <a:off x="343977" y="4118708"/>
            <a:ext cx="4165500" cy="1033639"/>
            <a:chOff x="343977" y="4118708"/>
            <a:chExt cx="4165500" cy="1033639"/>
          </a:xfrm>
        </p:grpSpPr>
        <p:sp>
          <p:nvSpPr>
            <p:cNvPr id="5" name="Textfeld 4"/>
            <p:cNvSpPr txBox="1"/>
            <p:nvPr/>
          </p:nvSpPr>
          <p:spPr>
            <a:xfrm>
              <a:off x="343977" y="4783015"/>
              <a:ext cx="3350597"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1. Normaler Text ist Text</a:t>
              </a:r>
              <a:endParaRPr lang="de-DE" dirty="0">
                <a:solidFill>
                  <a:schemeClr val="bg1"/>
                </a:solidFill>
                <a:latin typeface="Consolas" panose="020B0609020204030204" pitchFamily="49" charset="0"/>
              </a:endParaRPr>
            </a:p>
          </p:txBody>
        </p:sp>
        <p:cxnSp>
          <p:nvCxnSpPr>
            <p:cNvPr id="8" name="Gerader Verbinder 7"/>
            <p:cNvCxnSpPr/>
            <p:nvPr/>
          </p:nvCxnSpPr>
          <p:spPr>
            <a:xfrm flipV="1">
              <a:off x="3540369" y="4118708"/>
              <a:ext cx="969108" cy="6643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158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43977" y="541791"/>
            <a:ext cx="11106400" cy="4108363"/>
          </a:xfrm>
          <a:prstGeom prst="rect">
            <a:avLst/>
          </a:prstGeom>
        </p:spPr>
      </p:pic>
      <p:sp>
        <p:nvSpPr>
          <p:cNvPr id="4" name="Textfeld 3"/>
          <p:cNvSpPr txBox="1"/>
          <p:nvPr/>
        </p:nvSpPr>
        <p:spPr>
          <a:xfrm>
            <a:off x="343977" y="117231"/>
            <a:ext cx="11223731" cy="369332"/>
          </a:xfrm>
          <a:prstGeom prst="rect">
            <a:avLst/>
          </a:prstGeom>
          <a:noFill/>
        </p:spPr>
        <p:txBody>
          <a:bodyPr wrap="square" rtlCol="0">
            <a:spAutoFit/>
          </a:bodyPr>
          <a:lstStyle/>
          <a:p>
            <a:r>
              <a:rPr lang="de-DE" dirty="0" smtClean="0">
                <a:solidFill>
                  <a:schemeClr val="bg1"/>
                </a:solidFill>
                <a:latin typeface="Consolas" panose="020B0609020204030204" pitchFamily="49" charset="0"/>
              </a:rPr>
              <a:t>XML-Basics </a:t>
            </a:r>
            <a:r>
              <a:rPr lang="de-DE" sz="1200" dirty="0" smtClean="0">
                <a:solidFill>
                  <a:schemeClr val="bg1"/>
                </a:solidFill>
                <a:latin typeface="Consolas" panose="020B0609020204030204" pitchFamily="49" charset="0"/>
              </a:rPr>
              <a:t>([Zeilennummern] links und Rand sind Teil des Editors nicht des XML-Dokuments)</a:t>
            </a:r>
            <a:r>
              <a:rPr lang="de-DE" dirty="0" smtClean="0">
                <a:solidFill>
                  <a:schemeClr val="bg1"/>
                </a:solidFill>
                <a:latin typeface="Consolas" panose="020B0609020204030204" pitchFamily="49" charset="0"/>
              </a:rPr>
              <a:t> </a:t>
            </a:r>
            <a:endParaRPr lang="de-DE" dirty="0">
              <a:solidFill>
                <a:schemeClr val="bg1"/>
              </a:solidFill>
              <a:latin typeface="Consolas" panose="020B0609020204030204" pitchFamily="49" charset="0"/>
            </a:endParaRPr>
          </a:p>
        </p:txBody>
      </p:sp>
      <p:sp>
        <p:nvSpPr>
          <p:cNvPr id="5" name="Textfeld 4"/>
          <p:cNvSpPr txBox="1"/>
          <p:nvPr/>
        </p:nvSpPr>
        <p:spPr>
          <a:xfrm>
            <a:off x="343977" y="4783015"/>
            <a:ext cx="3350597"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1. Normaler Text ist Text</a:t>
            </a:r>
            <a:endParaRPr lang="de-DE" dirty="0">
              <a:solidFill>
                <a:schemeClr val="bg1"/>
              </a:solidFill>
              <a:latin typeface="Consolas" panose="020B0609020204030204" pitchFamily="49" charset="0"/>
            </a:endParaRPr>
          </a:p>
        </p:txBody>
      </p:sp>
      <p:grpSp>
        <p:nvGrpSpPr>
          <p:cNvPr id="17" name="Gruppieren 16"/>
          <p:cNvGrpSpPr/>
          <p:nvPr/>
        </p:nvGrpSpPr>
        <p:grpSpPr>
          <a:xfrm>
            <a:off x="343977" y="4402071"/>
            <a:ext cx="9049272" cy="1119608"/>
            <a:chOff x="343977" y="4402071"/>
            <a:chExt cx="9049272" cy="1119608"/>
          </a:xfrm>
        </p:grpSpPr>
        <p:sp>
          <p:nvSpPr>
            <p:cNvPr id="21" name="Textfeld 20"/>
            <p:cNvSpPr txBox="1"/>
            <p:nvPr/>
          </p:nvSpPr>
          <p:spPr>
            <a:xfrm>
              <a:off x="343977" y="5152347"/>
              <a:ext cx="9049272"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2. Text kann mit XML annotiert werden. TAGs werden mit &lt;&gt; geschrieben.</a:t>
              </a:r>
              <a:endParaRPr lang="de-DE" dirty="0">
                <a:solidFill>
                  <a:schemeClr val="bg1"/>
                </a:solidFill>
                <a:latin typeface="Consolas" panose="020B0609020204030204" pitchFamily="49" charset="0"/>
              </a:endParaRPr>
            </a:p>
          </p:txBody>
        </p:sp>
        <p:cxnSp>
          <p:nvCxnSpPr>
            <p:cNvPr id="28" name="Gerader Verbinder 27"/>
            <p:cNvCxnSpPr/>
            <p:nvPr/>
          </p:nvCxnSpPr>
          <p:spPr>
            <a:xfrm flipV="1">
              <a:off x="5955842" y="4402071"/>
              <a:ext cx="969108" cy="6643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410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43977" y="541791"/>
            <a:ext cx="11106400" cy="4108363"/>
          </a:xfrm>
          <a:prstGeom prst="rect">
            <a:avLst/>
          </a:prstGeom>
        </p:spPr>
      </p:pic>
      <p:sp>
        <p:nvSpPr>
          <p:cNvPr id="4" name="Textfeld 3"/>
          <p:cNvSpPr txBox="1"/>
          <p:nvPr/>
        </p:nvSpPr>
        <p:spPr>
          <a:xfrm>
            <a:off x="343977" y="117231"/>
            <a:ext cx="11223731" cy="369332"/>
          </a:xfrm>
          <a:prstGeom prst="rect">
            <a:avLst/>
          </a:prstGeom>
          <a:noFill/>
        </p:spPr>
        <p:txBody>
          <a:bodyPr wrap="square" rtlCol="0">
            <a:spAutoFit/>
          </a:bodyPr>
          <a:lstStyle/>
          <a:p>
            <a:r>
              <a:rPr lang="de-DE" dirty="0" smtClean="0">
                <a:solidFill>
                  <a:schemeClr val="bg1"/>
                </a:solidFill>
                <a:latin typeface="Consolas" panose="020B0609020204030204" pitchFamily="49" charset="0"/>
              </a:rPr>
              <a:t>XML-Basics </a:t>
            </a:r>
            <a:r>
              <a:rPr lang="de-DE" sz="1200" dirty="0" smtClean="0">
                <a:solidFill>
                  <a:schemeClr val="bg1"/>
                </a:solidFill>
                <a:latin typeface="Consolas" panose="020B0609020204030204" pitchFamily="49" charset="0"/>
              </a:rPr>
              <a:t>([Zeilennummern] links und Rand sind Teil des Editors nicht des XML-Dokuments)</a:t>
            </a:r>
            <a:r>
              <a:rPr lang="de-DE" dirty="0" smtClean="0">
                <a:solidFill>
                  <a:schemeClr val="bg1"/>
                </a:solidFill>
                <a:latin typeface="Consolas" panose="020B0609020204030204" pitchFamily="49" charset="0"/>
              </a:rPr>
              <a:t> </a:t>
            </a:r>
            <a:endParaRPr lang="de-DE" dirty="0">
              <a:solidFill>
                <a:schemeClr val="bg1"/>
              </a:solidFill>
              <a:latin typeface="Consolas" panose="020B0609020204030204" pitchFamily="49" charset="0"/>
            </a:endParaRPr>
          </a:p>
        </p:txBody>
      </p:sp>
      <p:sp>
        <p:nvSpPr>
          <p:cNvPr id="5" name="Textfeld 4"/>
          <p:cNvSpPr txBox="1"/>
          <p:nvPr/>
        </p:nvSpPr>
        <p:spPr>
          <a:xfrm>
            <a:off x="343977" y="4783015"/>
            <a:ext cx="3350597"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1. Normaler Text ist Text</a:t>
            </a:r>
            <a:endParaRPr lang="de-DE" dirty="0">
              <a:solidFill>
                <a:schemeClr val="bg1"/>
              </a:solidFill>
              <a:latin typeface="Consolas" panose="020B0609020204030204" pitchFamily="49" charset="0"/>
            </a:endParaRPr>
          </a:p>
        </p:txBody>
      </p:sp>
      <p:sp>
        <p:nvSpPr>
          <p:cNvPr id="21" name="Textfeld 20"/>
          <p:cNvSpPr txBox="1"/>
          <p:nvPr/>
        </p:nvSpPr>
        <p:spPr>
          <a:xfrm>
            <a:off x="343977" y="5152347"/>
            <a:ext cx="9049272"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2. Text kann mit XML annotiert werden. TAGs werden mit &lt;&gt; geschrieben.</a:t>
            </a:r>
            <a:endParaRPr lang="de-DE" dirty="0">
              <a:solidFill>
                <a:schemeClr val="bg1"/>
              </a:solidFill>
              <a:latin typeface="Consolas" panose="020B0609020204030204" pitchFamily="49" charset="0"/>
            </a:endParaRPr>
          </a:p>
        </p:txBody>
      </p:sp>
      <p:grpSp>
        <p:nvGrpSpPr>
          <p:cNvPr id="47" name="Gruppieren 46"/>
          <p:cNvGrpSpPr/>
          <p:nvPr/>
        </p:nvGrpSpPr>
        <p:grpSpPr>
          <a:xfrm>
            <a:off x="343977" y="797169"/>
            <a:ext cx="11455380" cy="5093842"/>
            <a:chOff x="343977" y="797169"/>
            <a:chExt cx="11455380" cy="5093842"/>
          </a:xfrm>
        </p:grpSpPr>
        <p:sp>
          <p:nvSpPr>
            <p:cNvPr id="23" name="Textfeld 22"/>
            <p:cNvSpPr txBox="1"/>
            <p:nvPr/>
          </p:nvSpPr>
          <p:spPr>
            <a:xfrm>
              <a:off x="343977" y="5521679"/>
              <a:ext cx="11455380" cy="369332"/>
            </a:xfrm>
            <a:prstGeom prst="rect">
              <a:avLst/>
            </a:prstGeom>
            <a:noFill/>
          </p:spPr>
          <p:txBody>
            <a:bodyPr wrap="none" rtlCol="0">
              <a:spAutoFit/>
            </a:bodyPr>
            <a:lstStyle/>
            <a:p>
              <a:r>
                <a:rPr lang="de-DE" dirty="0">
                  <a:solidFill>
                    <a:schemeClr val="bg1"/>
                  </a:solidFill>
                  <a:latin typeface="Consolas" panose="020B0609020204030204" pitchFamily="49" charset="0"/>
                </a:rPr>
                <a:t>3</a:t>
              </a:r>
              <a:r>
                <a:rPr lang="de-DE" dirty="0" smtClean="0">
                  <a:solidFill>
                    <a:schemeClr val="bg1"/>
                  </a:solidFill>
                  <a:latin typeface="Consolas" panose="020B0609020204030204" pitchFamily="49" charset="0"/>
                </a:rPr>
                <a:t>. XML-Annotationen haben einen Start/Ende-TAG – &lt;rede&gt; = Start [1] / &lt;/rede&gt; = Ende [15]</a:t>
              </a:r>
              <a:endParaRPr lang="de-DE" dirty="0">
                <a:solidFill>
                  <a:schemeClr val="bg1"/>
                </a:solidFill>
                <a:latin typeface="Consolas" panose="020B0609020204030204" pitchFamily="49" charset="0"/>
              </a:endParaRPr>
            </a:p>
          </p:txBody>
        </p:sp>
        <p:cxnSp>
          <p:nvCxnSpPr>
            <p:cNvPr id="30" name="Gerader Verbinder 29"/>
            <p:cNvCxnSpPr/>
            <p:nvPr/>
          </p:nvCxnSpPr>
          <p:spPr>
            <a:xfrm flipH="1" flipV="1">
              <a:off x="2219570" y="797169"/>
              <a:ext cx="6799384" cy="47245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2274277" y="4565135"/>
              <a:ext cx="6744677" cy="9565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865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43977" y="541791"/>
            <a:ext cx="11106400" cy="4108363"/>
          </a:xfrm>
          <a:prstGeom prst="rect">
            <a:avLst/>
          </a:prstGeom>
        </p:spPr>
      </p:pic>
      <p:sp>
        <p:nvSpPr>
          <p:cNvPr id="4" name="Textfeld 3"/>
          <p:cNvSpPr txBox="1"/>
          <p:nvPr/>
        </p:nvSpPr>
        <p:spPr>
          <a:xfrm>
            <a:off x="343977" y="117231"/>
            <a:ext cx="11223731" cy="369332"/>
          </a:xfrm>
          <a:prstGeom prst="rect">
            <a:avLst/>
          </a:prstGeom>
          <a:noFill/>
        </p:spPr>
        <p:txBody>
          <a:bodyPr wrap="square" rtlCol="0">
            <a:spAutoFit/>
          </a:bodyPr>
          <a:lstStyle/>
          <a:p>
            <a:r>
              <a:rPr lang="de-DE" dirty="0" smtClean="0">
                <a:solidFill>
                  <a:schemeClr val="bg1"/>
                </a:solidFill>
                <a:latin typeface="Consolas" panose="020B0609020204030204" pitchFamily="49" charset="0"/>
              </a:rPr>
              <a:t>XML-Basics </a:t>
            </a:r>
            <a:r>
              <a:rPr lang="de-DE" sz="1200" dirty="0" smtClean="0">
                <a:solidFill>
                  <a:schemeClr val="bg1"/>
                </a:solidFill>
                <a:latin typeface="Consolas" panose="020B0609020204030204" pitchFamily="49" charset="0"/>
              </a:rPr>
              <a:t>([Zeilennummern] links und Rand sind Teil des Editors nicht des XML-Dokuments)</a:t>
            </a:r>
            <a:r>
              <a:rPr lang="de-DE" dirty="0" smtClean="0">
                <a:solidFill>
                  <a:schemeClr val="bg1"/>
                </a:solidFill>
                <a:latin typeface="Consolas" panose="020B0609020204030204" pitchFamily="49" charset="0"/>
              </a:rPr>
              <a:t> </a:t>
            </a:r>
            <a:endParaRPr lang="de-DE" dirty="0">
              <a:solidFill>
                <a:schemeClr val="bg1"/>
              </a:solidFill>
              <a:latin typeface="Consolas" panose="020B0609020204030204" pitchFamily="49" charset="0"/>
            </a:endParaRPr>
          </a:p>
        </p:txBody>
      </p:sp>
      <p:sp>
        <p:nvSpPr>
          <p:cNvPr id="5" name="Textfeld 4"/>
          <p:cNvSpPr txBox="1"/>
          <p:nvPr/>
        </p:nvSpPr>
        <p:spPr>
          <a:xfrm>
            <a:off x="343977" y="4783015"/>
            <a:ext cx="3350597"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1. Normaler Text ist Text</a:t>
            </a:r>
            <a:endParaRPr lang="de-DE" dirty="0">
              <a:solidFill>
                <a:schemeClr val="bg1"/>
              </a:solidFill>
              <a:latin typeface="Consolas" panose="020B0609020204030204" pitchFamily="49" charset="0"/>
            </a:endParaRPr>
          </a:p>
        </p:txBody>
      </p:sp>
      <p:sp>
        <p:nvSpPr>
          <p:cNvPr id="21" name="Textfeld 20"/>
          <p:cNvSpPr txBox="1"/>
          <p:nvPr/>
        </p:nvSpPr>
        <p:spPr>
          <a:xfrm>
            <a:off x="343977" y="5152347"/>
            <a:ext cx="9049272"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2. Text kann mit XML annotiert werden. TAGs werden mit &lt;&gt; geschrieben.</a:t>
            </a:r>
            <a:endParaRPr lang="de-DE" dirty="0">
              <a:solidFill>
                <a:schemeClr val="bg1"/>
              </a:solidFill>
              <a:latin typeface="Consolas" panose="020B0609020204030204" pitchFamily="49" charset="0"/>
            </a:endParaRPr>
          </a:p>
        </p:txBody>
      </p:sp>
      <p:sp>
        <p:nvSpPr>
          <p:cNvPr id="23" name="Textfeld 22"/>
          <p:cNvSpPr txBox="1"/>
          <p:nvPr/>
        </p:nvSpPr>
        <p:spPr>
          <a:xfrm>
            <a:off x="343977" y="5521679"/>
            <a:ext cx="11455380" cy="369332"/>
          </a:xfrm>
          <a:prstGeom prst="rect">
            <a:avLst/>
          </a:prstGeom>
          <a:noFill/>
        </p:spPr>
        <p:txBody>
          <a:bodyPr wrap="none" rtlCol="0">
            <a:spAutoFit/>
          </a:bodyPr>
          <a:lstStyle/>
          <a:p>
            <a:r>
              <a:rPr lang="de-DE" dirty="0">
                <a:solidFill>
                  <a:schemeClr val="bg1"/>
                </a:solidFill>
                <a:latin typeface="Consolas" panose="020B0609020204030204" pitchFamily="49" charset="0"/>
              </a:rPr>
              <a:t>3</a:t>
            </a:r>
            <a:r>
              <a:rPr lang="de-DE" dirty="0" smtClean="0">
                <a:solidFill>
                  <a:schemeClr val="bg1"/>
                </a:solidFill>
                <a:latin typeface="Consolas" panose="020B0609020204030204" pitchFamily="49" charset="0"/>
              </a:rPr>
              <a:t>. XML-Annotationen haben einen Start/Ende-TAG – &lt;rede&gt; = Start [1] / &lt;/rede&gt; = Ende [15]</a:t>
            </a:r>
            <a:endParaRPr lang="de-DE" dirty="0">
              <a:solidFill>
                <a:schemeClr val="bg1"/>
              </a:solidFill>
              <a:latin typeface="Consolas" panose="020B0609020204030204" pitchFamily="49" charset="0"/>
            </a:endParaRPr>
          </a:p>
        </p:txBody>
      </p:sp>
      <p:grpSp>
        <p:nvGrpSpPr>
          <p:cNvPr id="46" name="Gruppieren 45"/>
          <p:cNvGrpSpPr/>
          <p:nvPr/>
        </p:nvGrpSpPr>
        <p:grpSpPr>
          <a:xfrm>
            <a:off x="343977" y="1268998"/>
            <a:ext cx="11202106" cy="4991345"/>
            <a:chOff x="343977" y="1268998"/>
            <a:chExt cx="11202106" cy="4991345"/>
          </a:xfrm>
        </p:grpSpPr>
        <p:sp>
          <p:nvSpPr>
            <p:cNvPr id="25" name="Textfeld 24"/>
            <p:cNvSpPr txBox="1"/>
            <p:nvPr/>
          </p:nvSpPr>
          <p:spPr>
            <a:xfrm>
              <a:off x="343977" y="5891011"/>
              <a:ext cx="11202106"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4. XML-</a:t>
              </a:r>
              <a:r>
                <a:rPr lang="de-DE" dirty="0">
                  <a:solidFill>
                    <a:schemeClr val="bg1"/>
                  </a:solidFill>
                  <a:latin typeface="Consolas" panose="020B0609020204030204" pitchFamily="49" charset="0"/>
                </a:rPr>
                <a:t>Annotationen</a:t>
              </a:r>
              <a:r>
                <a:rPr lang="de-DE" dirty="0" smtClean="0">
                  <a:solidFill>
                    <a:schemeClr val="bg1"/>
                  </a:solidFill>
                  <a:latin typeface="Consolas" panose="020B0609020204030204" pitchFamily="49" charset="0"/>
                </a:rPr>
                <a:t> lassen sich beliebig verschachteln </a:t>
              </a:r>
              <a:r>
                <a:rPr lang="de-DE" dirty="0">
                  <a:solidFill>
                    <a:schemeClr val="bg1"/>
                  </a:solidFill>
                  <a:latin typeface="Consolas" panose="020B0609020204030204" pitchFamily="49" charset="0"/>
                </a:rPr>
                <a:t>–</a:t>
              </a:r>
              <a:r>
                <a:rPr lang="de-DE" dirty="0" smtClean="0">
                  <a:solidFill>
                    <a:schemeClr val="bg1"/>
                  </a:solidFill>
                  <a:latin typeface="Consolas" panose="020B0609020204030204" pitchFamily="49" charset="0"/>
                </a:rPr>
                <a:t> Hierarchie (siehe z. B. [3-9])</a:t>
              </a:r>
              <a:endParaRPr lang="de-DE" dirty="0">
                <a:solidFill>
                  <a:schemeClr val="bg1"/>
                </a:solidFill>
                <a:latin typeface="Consolas" panose="020B0609020204030204" pitchFamily="49" charset="0"/>
              </a:endParaRPr>
            </a:p>
          </p:txBody>
        </p:sp>
        <p:cxnSp>
          <p:nvCxnSpPr>
            <p:cNvPr id="37" name="Gerader Verbinder 36"/>
            <p:cNvCxnSpPr/>
            <p:nvPr/>
          </p:nvCxnSpPr>
          <p:spPr>
            <a:xfrm flipV="1">
              <a:off x="2274277" y="1268998"/>
              <a:ext cx="0" cy="16617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V="1">
              <a:off x="2770554" y="1497654"/>
              <a:ext cx="0" cy="119865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V="1">
              <a:off x="3266831" y="1657869"/>
              <a:ext cx="0" cy="7727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V="1">
              <a:off x="2274277" y="1930401"/>
              <a:ext cx="992554" cy="5001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Gerader Verbinder 23"/>
          <p:cNvCxnSpPr/>
          <p:nvPr/>
        </p:nvCxnSpPr>
        <p:spPr>
          <a:xfrm flipH="1" flipV="1">
            <a:off x="2274277" y="2930769"/>
            <a:ext cx="5933752" cy="29602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80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43977" y="541791"/>
            <a:ext cx="11106400" cy="4108363"/>
          </a:xfrm>
          <a:prstGeom prst="rect">
            <a:avLst/>
          </a:prstGeom>
        </p:spPr>
      </p:pic>
      <p:sp>
        <p:nvSpPr>
          <p:cNvPr id="4" name="Textfeld 3"/>
          <p:cNvSpPr txBox="1"/>
          <p:nvPr/>
        </p:nvSpPr>
        <p:spPr>
          <a:xfrm>
            <a:off x="343977" y="117231"/>
            <a:ext cx="11223731" cy="369332"/>
          </a:xfrm>
          <a:prstGeom prst="rect">
            <a:avLst/>
          </a:prstGeom>
          <a:noFill/>
        </p:spPr>
        <p:txBody>
          <a:bodyPr wrap="square" rtlCol="0">
            <a:spAutoFit/>
          </a:bodyPr>
          <a:lstStyle/>
          <a:p>
            <a:r>
              <a:rPr lang="de-DE" dirty="0" smtClean="0">
                <a:solidFill>
                  <a:schemeClr val="bg1"/>
                </a:solidFill>
                <a:latin typeface="Consolas" panose="020B0609020204030204" pitchFamily="49" charset="0"/>
              </a:rPr>
              <a:t>XML-Basics </a:t>
            </a:r>
            <a:r>
              <a:rPr lang="de-DE" sz="1200" dirty="0" smtClean="0">
                <a:solidFill>
                  <a:schemeClr val="bg1"/>
                </a:solidFill>
                <a:latin typeface="Consolas" panose="020B0609020204030204" pitchFamily="49" charset="0"/>
              </a:rPr>
              <a:t>([Zeilennummern] links und Rand sind Teil des Editors nicht des XML-Dokuments)</a:t>
            </a:r>
            <a:r>
              <a:rPr lang="de-DE" dirty="0" smtClean="0">
                <a:solidFill>
                  <a:schemeClr val="bg1"/>
                </a:solidFill>
                <a:latin typeface="Consolas" panose="020B0609020204030204" pitchFamily="49" charset="0"/>
              </a:rPr>
              <a:t> </a:t>
            </a:r>
            <a:endParaRPr lang="de-DE" dirty="0">
              <a:solidFill>
                <a:schemeClr val="bg1"/>
              </a:solidFill>
              <a:latin typeface="Consolas" panose="020B0609020204030204" pitchFamily="49" charset="0"/>
            </a:endParaRPr>
          </a:p>
        </p:txBody>
      </p:sp>
      <p:sp>
        <p:nvSpPr>
          <p:cNvPr id="5" name="Textfeld 4"/>
          <p:cNvSpPr txBox="1"/>
          <p:nvPr/>
        </p:nvSpPr>
        <p:spPr>
          <a:xfrm>
            <a:off x="343977" y="4783015"/>
            <a:ext cx="3350597"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1. Normaler Text ist Text</a:t>
            </a:r>
            <a:endParaRPr lang="de-DE" dirty="0">
              <a:solidFill>
                <a:schemeClr val="bg1"/>
              </a:solidFill>
              <a:latin typeface="Consolas" panose="020B0609020204030204" pitchFamily="49" charset="0"/>
            </a:endParaRPr>
          </a:p>
        </p:txBody>
      </p:sp>
      <p:sp>
        <p:nvSpPr>
          <p:cNvPr id="21" name="Textfeld 20"/>
          <p:cNvSpPr txBox="1"/>
          <p:nvPr/>
        </p:nvSpPr>
        <p:spPr>
          <a:xfrm>
            <a:off x="343977" y="5152347"/>
            <a:ext cx="9049272"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2. Text kann mit XML annotiert werden. TAGs werden mit &lt;&gt; geschrieben.</a:t>
            </a:r>
            <a:endParaRPr lang="de-DE" dirty="0">
              <a:solidFill>
                <a:schemeClr val="bg1"/>
              </a:solidFill>
              <a:latin typeface="Consolas" panose="020B0609020204030204" pitchFamily="49" charset="0"/>
            </a:endParaRPr>
          </a:p>
        </p:txBody>
      </p:sp>
      <p:sp>
        <p:nvSpPr>
          <p:cNvPr id="23" name="Textfeld 22"/>
          <p:cNvSpPr txBox="1"/>
          <p:nvPr/>
        </p:nvSpPr>
        <p:spPr>
          <a:xfrm>
            <a:off x="343977" y="5521679"/>
            <a:ext cx="11455380" cy="369332"/>
          </a:xfrm>
          <a:prstGeom prst="rect">
            <a:avLst/>
          </a:prstGeom>
          <a:noFill/>
        </p:spPr>
        <p:txBody>
          <a:bodyPr wrap="none" rtlCol="0">
            <a:spAutoFit/>
          </a:bodyPr>
          <a:lstStyle/>
          <a:p>
            <a:r>
              <a:rPr lang="de-DE" dirty="0">
                <a:solidFill>
                  <a:schemeClr val="bg1"/>
                </a:solidFill>
                <a:latin typeface="Consolas" panose="020B0609020204030204" pitchFamily="49" charset="0"/>
              </a:rPr>
              <a:t>3</a:t>
            </a:r>
            <a:r>
              <a:rPr lang="de-DE" dirty="0" smtClean="0">
                <a:solidFill>
                  <a:schemeClr val="bg1"/>
                </a:solidFill>
                <a:latin typeface="Consolas" panose="020B0609020204030204" pitchFamily="49" charset="0"/>
              </a:rPr>
              <a:t>. XML-Annotationen haben einen Start/Ende-TAG – &lt;rede&gt; = Start [1] / &lt;/rede&gt; = Ende [15]</a:t>
            </a:r>
            <a:endParaRPr lang="de-DE" dirty="0">
              <a:solidFill>
                <a:schemeClr val="bg1"/>
              </a:solidFill>
              <a:latin typeface="Consolas" panose="020B0609020204030204" pitchFamily="49" charset="0"/>
            </a:endParaRPr>
          </a:p>
        </p:txBody>
      </p:sp>
      <p:sp>
        <p:nvSpPr>
          <p:cNvPr id="25" name="Textfeld 24"/>
          <p:cNvSpPr txBox="1"/>
          <p:nvPr/>
        </p:nvSpPr>
        <p:spPr>
          <a:xfrm>
            <a:off x="343977" y="5891011"/>
            <a:ext cx="11202106"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4. XML-</a:t>
            </a:r>
            <a:r>
              <a:rPr lang="de-DE" dirty="0">
                <a:solidFill>
                  <a:schemeClr val="bg1"/>
                </a:solidFill>
                <a:latin typeface="Consolas" panose="020B0609020204030204" pitchFamily="49" charset="0"/>
              </a:rPr>
              <a:t>Annotationen</a:t>
            </a:r>
            <a:r>
              <a:rPr lang="de-DE" dirty="0" smtClean="0">
                <a:solidFill>
                  <a:schemeClr val="bg1"/>
                </a:solidFill>
                <a:latin typeface="Consolas" panose="020B0609020204030204" pitchFamily="49" charset="0"/>
              </a:rPr>
              <a:t> lassen sich beliebig verschachteln </a:t>
            </a:r>
            <a:r>
              <a:rPr lang="de-DE" dirty="0">
                <a:solidFill>
                  <a:schemeClr val="bg1"/>
                </a:solidFill>
                <a:latin typeface="Consolas" panose="020B0609020204030204" pitchFamily="49" charset="0"/>
              </a:rPr>
              <a:t>–</a:t>
            </a:r>
            <a:r>
              <a:rPr lang="de-DE" dirty="0" smtClean="0">
                <a:solidFill>
                  <a:schemeClr val="bg1"/>
                </a:solidFill>
                <a:latin typeface="Consolas" panose="020B0609020204030204" pitchFamily="49" charset="0"/>
              </a:rPr>
              <a:t> Hierarchie (siehe z. B. [3-9])</a:t>
            </a:r>
            <a:endParaRPr lang="de-DE" dirty="0">
              <a:solidFill>
                <a:schemeClr val="bg1"/>
              </a:solidFill>
              <a:latin typeface="Consolas" panose="020B0609020204030204" pitchFamily="49" charset="0"/>
            </a:endParaRPr>
          </a:p>
        </p:txBody>
      </p:sp>
      <p:grpSp>
        <p:nvGrpSpPr>
          <p:cNvPr id="51" name="Gruppieren 50"/>
          <p:cNvGrpSpPr/>
          <p:nvPr/>
        </p:nvGrpSpPr>
        <p:grpSpPr>
          <a:xfrm>
            <a:off x="343977" y="1055077"/>
            <a:ext cx="11455380" cy="5574598"/>
            <a:chOff x="343977" y="1055077"/>
            <a:chExt cx="11455380" cy="5574598"/>
          </a:xfrm>
        </p:grpSpPr>
        <p:sp>
          <p:nvSpPr>
            <p:cNvPr id="27" name="Textfeld 26"/>
            <p:cNvSpPr txBox="1"/>
            <p:nvPr/>
          </p:nvSpPr>
          <p:spPr>
            <a:xfrm>
              <a:off x="343977" y="6260343"/>
              <a:ext cx="11455380"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5. Der Start-TAG kann mit beliebigen Attributen angereichert werden (klasse [2] / </a:t>
              </a:r>
              <a:r>
                <a:rPr lang="de-DE" dirty="0" err="1" smtClean="0">
                  <a:solidFill>
                    <a:schemeClr val="bg1"/>
                  </a:solidFill>
                  <a:latin typeface="Consolas" panose="020B0609020204030204" pitchFamily="49" charset="0"/>
                </a:rPr>
                <a:t>id</a:t>
              </a:r>
              <a:r>
                <a:rPr lang="de-DE" dirty="0" smtClean="0">
                  <a:solidFill>
                    <a:schemeClr val="bg1"/>
                  </a:solidFill>
                  <a:latin typeface="Consolas" panose="020B0609020204030204" pitchFamily="49" charset="0"/>
                </a:rPr>
                <a:t> [3])</a:t>
              </a:r>
              <a:endParaRPr lang="de-DE" dirty="0">
                <a:solidFill>
                  <a:schemeClr val="bg1"/>
                </a:solidFill>
                <a:latin typeface="Consolas" panose="020B0609020204030204" pitchFamily="49" charset="0"/>
              </a:endParaRPr>
            </a:p>
          </p:txBody>
        </p:sp>
        <p:cxnSp>
          <p:nvCxnSpPr>
            <p:cNvPr id="48" name="Gerader Verbinder 47"/>
            <p:cNvCxnSpPr/>
            <p:nvPr/>
          </p:nvCxnSpPr>
          <p:spPr>
            <a:xfrm>
              <a:off x="3013557" y="1055077"/>
              <a:ext cx="7537212" cy="52255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Gerader Verbinder 23"/>
          <p:cNvCxnSpPr/>
          <p:nvPr/>
        </p:nvCxnSpPr>
        <p:spPr>
          <a:xfrm>
            <a:off x="2188308" y="1055077"/>
            <a:ext cx="20867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3434862" y="1340339"/>
            <a:ext cx="1676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09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feld 3"/>
          <p:cNvSpPr txBox="1"/>
          <p:nvPr/>
        </p:nvSpPr>
        <p:spPr>
          <a:xfrm>
            <a:off x="343977" y="117231"/>
            <a:ext cx="11223731" cy="646331"/>
          </a:xfrm>
          <a:prstGeom prst="rect">
            <a:avLst/>
          </a:prstGeom>
          <a:noFill/>
        </p:spPr>
        <p:txBody>
          <a:bodyPr wrap="square" rtlCol="0">
            <a:spAutoFit/>
          </a:bodyPr>
          <a:lstStyle/>
          <a:p>
            <a:r>
              <a:rPr lang="de-DE" dirty="0" smtClean="0">
                <a:solidFill>
                  <a:schemeClr val="bg1"/>
                </a:solidFill>
                <a:latin typeface="Consolas" panose="020B0609020204030204" pitchFamily="49" charset="0"/>
              </a:rPr>
              <a:t>XML ist eine grundlegende Kulturtechnik (!!!)</a:t>
            </a:r>
            <a:br>
              <a:rPr lang="de-DE" dirty="0" smtClean="0">
                <a:solidFill>
                  <a:schemeClr val="bg1"/>
                </a:solidFill>
                <a:latin typeface="Consolas" panose="020B0609020204030204" pitchFamily="49" charset="0"/>
              </a:rPr>
            </a:br>
            <a:r>
              <a:rPr lang="de-DE" sz="1200" dirty="0" smtClean="0">
                <a:solidFill>
                  <a:schemeClr val="bg1"/>
                </a:solidFill>
                <a:latin typeface="Consolas" panose="020B0609020204030204" pitchFamily="49" charset="0"/>
              </a:rPr>
              <a:t>Schlechtes XML (das des Bundestags ist verbesserungswürdig) ist immer noch besser als PDF und ähnliche Datenformate</a:t>
            </a:r>
            <a:r>
              <a:rPr lang="de-DE" dirty="0" smtClean="0">
                <a:solidFill>
                  <a:schemeClr val="bg1"/>
                </a:solidFill>
                <a:latin typeface="Consolas" panose="020B0609020204030204" pitchFamily="49" charset="0"/>
              </a:rPr>
              <a:t> </a:t>
            </a:r>
          </a:p>
        </p:txBody>
      </p:sp>
      <p:grpSp>
        <p:nvGrpSpPr>
          <p:cNvPr id="8" name="Gruppieren 7"/>
          <p:cNvGrpSpPr/>
          <p:nvPr/>
        </p:nvGrpSpPr>
        <p:grpSpPr>
          <a:xfrm>
            <a:off x="343977" y="763562"/>
            <a:ext cx="10568919" cy="4085820"/>
            <a:chOff x="343977" y="763562"/>
            <a:chExt cx="10568919" cy="4085820"/>
          </a:xfrm>
        </p:grpSpPr>
        <p:sp>
          <p:nvSpPr>
            <p:cNvPr id="3" name="Rechteck 2"/>
            <p:cNvSpPr/>
            <p:nvPr/>
          </p:nvSpPr>
          <p:spPr>
            <a:xfrm>
              <a:off x="343977" y="3926052"/>
              <a:ext cx="10568919" cy="923330"/>
            </a:xfrm>
            <a:prstGeom prst="rect">
              <a:avLst/>
            </a:prstGeom>
          </p:spPr>
          <p:txBody>
            <a:bodyPr wrap="none">
              <a:spAutoFit/>
            </a:bodyPr>
            <a:lstStyle/>
            <a:p>
              <a:endParaRPr lang="de-DE" dirty="0" smtClean="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Ein Webbrowser (Firefox / Google Chrome / etc.) interpretiert XML</a:t>
              </a:r>
            </a:p>
            <a:p>
              <a:r>
                <a:rPr lang="de-DE" dirty="0" smtClean="0">
                  <a:solidFill>
                    <a:schemeClr val="bg1"/>
                  </a:solidFill>
                  <a:latin typeface="Consolas" panose="020B0609020204030204" pitchFamily="49" charset="0"/>
                </a:rPr>
                <a:t>Ohne XML &gt; HTML </a:t>
              </a:r>
              <a:r>
                <a:rPr lang="de-DE" u="sng" dirty="0" smtClean="0">
                  <a:solidFill>
                    <a:schemeClr val="bg1"/>
                  </a:solidFill>
                  <a:latin typeface="Consolas" panose="020B0609020204030204" pitchFamily="49" charset="0"/>
                </a:rPr>
                <a:t>kein Internet</a:t>
              </a:r>
              <a:r>
                <a:rPr lang="de-DE" dirty="0" smtClean="0">
                  <a:solidFill>
                    <a:schemeClr val="bg1"/>
                  </a:solidFill>
                  <a:latin typeface="Consolas" panose="020B0609020204030204" pitchFamily="49" charset="0"/>
                </a:rPr>
                <a:t> (KULTURTECHNIK – kann man nicht oft genug sagen !!!)</a:t>
              </a:r>
              <a:endParaRPr lang="de-DE" dirty="0">
                <a:solidFill>
                  <a:schemeClr val="bg1"/>
                </a:solidFill>
                <a:latin typeface="Consolas" panose="020B0609020204030204" pitchFamily="49" charset="0"/>
              </a:endParaRPr>
            </a:p>
          </p:txBody>
        </p:sp>
        <p:sp>
          <p:nvSpPr>
            <p:cNvPr id="11" name="Rechteck 10"/>
            <p:cNvSpPr/>
            <p:nvPr/>
          </p:nvSpPr>
          <p:spPr>
            <a:xfrm>
              <a:off x="343977" y="763562"/>
              <a:ext cx="2970685" cy="369332"/>
            </a:xfrm>
            <a:prstGeom prst="rect">
              <a:avLst/>
            </a:prstGeom>
          </p:spPr>
          <p:txBody>
            <a:bodyPr wrap="none">
              <a:spAutoFit/>
            </a:bodyPr>
            <a:lstStyle/>
            <a:p>
              <a:r>
                <a:rPr lang="de-DE" dirty="0">
                  <a:solidFill>
                    <a:schemeClr val="bg1"/>
                  </a:solidFill>
                  <a:latin typeface="Consolas" panose="020B0609020204030204" pitchFamily="49" charset="0"/>
                </a:rPr>
                <a:t>XML ist allgegenwärtig</a:t>
              </a:r>
            </a:p>
          </p:txBody>
        </p:sp>
      </p:grpSp>
      <p:pic>
        <p:nvPicPr>
          <p:cNvPr id="5" name="Grafik 4"/>
          <p:cNvPicPr>
            <a:picLocks noChangeAspect="1"/>
          </p:cNvPicPr>
          <p:nvPr/>
        </p:nvPicPr>
        <p:blipFill>
          <a:blip r:embed="rId3"/>
          <a:stretch>
            <a:fillRect/>
          </a:stretch>
        </p:blipFill>
        <p:spPr>
          <a:xfrm>
            <a:off x="343977" y="1312854"/>
            <a:ext cx="4709568" cy="2789162"/>
          </a:xfrm>
          <a:prstGeom prst="rect">
            <a:avLst/>
          </a:prstGeom>
        </p:spPr>
      </p:pic>
    </p:spTree>
    <p:extLst>
      <p:ext uri="{BB962C8B-B14F-4D97-AF65-F5344CB8AC3E}">
        <p14:creationId xmlns:p14="http://schemas.microsoft.com/office/powerpoint/2010/main" val="221242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9B4279E7-E133-47D1-98D5-39D626DB4B57}"/>
              </a:ext>
            </a:extLst>
          </p:cNvPr>
          <p:cNvSpPr/>
          <p:nvPr/>
        </p:nvSpPr>
        <p:spPr>
          <a:xfrm>
            <a:off x="1508305" y="3674806"/>
            <a:ext cx="412026" cy="4120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chemeClr val="bg1"/>
              </a:solidFill>
            </a:endParaRPr>
          </a:p>
        </p:txBody>
      </p:sp>
      <p:cxnSp>
        <p:nvCxnSpPr>
          <p:cNvPr id="21" name="Gerade Verbindung mit Pfeil 20">
            <a:extLst>
              <a:ext uri="{FF2B5EF4-FFF2-40B4-BE49-F238E27FC236}">
                <a16:creationId xmlns:a16="http://schemas.microsoft.com/office/drawing/2014/main" id="{3634334F-61D7-4124-BF23-2E76DD887399}"/>
              </a:ext>
            </a:extLst>
          </p:cNvPr>
          <p:cNvCxnSpPr/>
          <p:nvPr/>
        </p:nvCxnSpPr>
        <p:spPr>
          <a:xfrm>
            <a:off x="1690470" y="3880819"/>
            <a:ext cx="6097842"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uppieren 49"/>
          <p:cNvGrpSpPr/>
          <p:nvPr/>
        </p:nvGrpSpPr>
        <p:grpSpPr>
          <a:xfrm>
            <a:off x="7247902" y="3209928"/>
            <a:ext cx="2570922" cy="1338469"/>
            <a:chOff x="7247902" y="3209928"/>
            <a:chExt cx="2570922" cy="1338469"/>
          </a:xfrm>
        </p:grpSpPr>
        <p:sp>
          <p:nvSpPr>
            <p:cNvPr id="22" name="Rechteck 21">
              <a:extLst>
                <a:ext uri="{FF2B5EF4-FFF2-40B4-BE49-F238E27FC236}">
                  <a16:creationId xmlns:a16="http://schemas.microsoft.com/office/drawing/2014/main" id="{F6E92566-5BAB-4021-AD41-D984411F2863}"/>
                </a:ext>
              </a:extLst>
            </p:cNvPr>
            <p:cNvSpPr/>
            <p:nvPr/>
          </p:nvSpPr>
          <p:spPr>
            <a:xfrm>
              <a:off x="7247902" y="3209928"/>
              <a:ext cx="2570922" cy="1338469"/>
            </a:xfrm>
            <a:prstGeom prst="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chemeClr val="bg1"/>
                </a:solidFill>
              </a:endParaRPr>
            </a:p>
          </p:txBody>
        </p:sp>
        <p:sp>
          <p:nvSpPr>
            <p:cNvPr id="23" name="Textfeld 22">
              <a:extLst>
                <a:ext uri="{FF2B5EF4-FFF2-40B4-BE49-F238E27FC236}">
                  <a16:creationId xmlns:a16="http://schemas.microsoft.com/office/drawing/2014/main" id="{332A08F5-B52C-48D2-8F1B-F63B029B7ABA}"/>
                </a:ext>
              </a:extLst>
            </p:cNvPr>
            <p:cNvSpPr txBox="1"/>
            <p:nvPr/>
          </p:nvSpPr>
          <p:spPr>
            <a:xfrm rot="20970525">
              <a:off x="7272246" y="3297922"/>
              <a:ext cx="1071127" cy="369332"/>
            </a:xfrm>
            <a:prstGeom prst="rect">
              <a:avLst/>
            </a:prstGeom>
            <a:noFill/>
          </p:spPr>
          <p:txBody>
            <a:bodyPr wrap="none" rtlCol="0">
              <a:spAutoFit/>
            </a:bodyPr>
            <a:lstStyle/>
            <a:p>
              <a:r>
                <a:rPr lang="de-DE" dirty="0">
                  <a:solidFill>
                    <a:schemeClr val="bg1"/>
                  </a:solidFill>
                  <a:latin typeface="Consolas" panose="020B0609020204030204" pitchFamily="49" charset="0"/>
                </a:rPr>
                <a:t>Support</a:t>
              </a:r>
            </a:p>
          </p:txBody>
        </p:sp>
        <p:sp>
          <p:nvSpPr>
            <p:cNvPr id="24" name="Textfeld 23">
              <a:extLst>
                <a:ext uri="{FF2B5EF4-FFF2-40B4-BE49-F238E27FC236}">
                  <a16:creationId xmlns:a16="http://schemas.microsoft.com/office/drawing/2014/main" id="{E3D81BAC-8C1E-46AB-8168-1F799010F816}"/>
                </a:ext>
              </a:extLst>
            </p:cNvPr>
            <p:cNvSpPr txBox="1"/>
            <p:nvPr/>
          </p:nvSpPr>
          <p:spPr>
            <a:xfrm rot="851638">
              <a:off x="8305836" y="3489711"/>
              <a:ext cx="1451038" cy="923330"/>
            </a:xfrm>
            <a:prstGeom prst="rect">
              <a:avLst/>
            </a:prstGeom>
            <a:noFill/>
          </p:spPr>
          <p:txBody>
            <a:bodyPr wrap="none" rtlCol="0">
              <a:spAutoFit/>
            </a:bodyPr>
            <a:lstStyle/>
            <a:p>
              <a:r>
                <a:rPr lang="de-DE" dirty="0">
                  <a:solidFill>
                    <a:schemeClr val="bg1"/>
                  </a:solidFill>
                  <a:latin typeface="Consolas" panose="020B0609020204030204" pitchFamily="49" charset="0"/>
                </a:rPr>
                <a:t>Eigene…</a:t>
              </a:r>
              <a:br>
                <a:rPr lang="de-DE" dirty="0">
                  <a:solidFill>
                    <a:schemeClr val="bg1"/>
                  </a:solidFill>
                  <a:latin typeface="Consolas" panose="020B0609020204030204" pitchFamily="49" charset="0"/>
                </a:rPr>
              </a:br>
              <a:r>
                <a:rPr lang="de-DE" dirty="0">
                  <a:solidFill>
                    <a:schemeClr val="bg1"/>
                  </a:solidFill>
                  <a:latin typeface="Consolas" panose="020B0609020204030204" pitchFamily="49" charset="0"/>
                </a:rPr>
                <a:t>… Projekte</a:t>
              </a:r>
              <a:br>
                <a:rPr lang="de-DE" dirty="0">
                  <a:solidFill>
                    <a:schemeClr val="bg1"/>
                  </a:solidFill>
                  <a:latin typeface="Consolas" panose="020B0609020204030204" pitchFamily="49" charset="0"/>
                </a:rPr>
              </a:br>
              <a:r>
                <a:rPr lang="de-DE" dirty="0">
                  <a:solidFill>
                    <a:schemeClr val="bg1"/>
                  </a:solidFill>
                  <a:latin typeface="Consolas" panose="020B0609020204030204" pitchFamily="49" charset="0"/>
                </a:rPr>
                <a:t>… Seminare</a:t>
              </a:r>
            </a:p>
          </p:txBody>
        </p:sp>
      </p:grpSp>
      <p:pic>
        <p:nvPicPr>
          <p:cNvPr id="28" name="Grafik 27">
            <a:extLst>
              <a:ext uri="{FF2B5EF4-FFF2-40B4-BE49-F238E27FC236}">
                <a16:creationId xmlns:a16="http://schemas.microsoft.com/office/drawing/2014/main" id="{211291F0-A82C-40BB-9123-8EE09175022D}"/>
              </a:ext>
            </a:extLst>
          </p:cNvPr>
          <p:cNvPicPr>
            <a:picLocks noChangeAspect="1"/>
          </p:cNvPicPr>
          <p:nvPr/>
        </p:nvPicPr>
        <p:blipFill>
          <a:blip r:embed="rId2"/>
          <a:stretch>
            <a:fillRect/>
          </a:stretch>
        </p:blipFill>
        <p:spPr>
          <a:xfrm>
            <a:off x="6744406" y="2534485"/>
            <a:ext cx="660695" cy="660695"/>
          </a:xfrm>
          <a:prstGeom prst="rect">
            <a:avLst/>
          </a:prstGeom>
        </p:spPr>
      </p:pic>
      <p:pic>
        <p:nvPicPr>
          <p:cNvPr id="29" name="Grafik 28">
            <a:extLst>
              <a:ext uri="{FF2B5EF4-FFF2-40B4-BE49-F238E27FC236}">
                <a16:creationId xmlns:a16="http://schemas.microsoft.com/office/drawing/2014/main" id="{2A75B5FE-87BF-47D7-ABE2-EFDA6674E84D}"/>
              </a:ext>
            </a:extLst>
          </p:cNvPr>
          <p:cNvPicPr>
            <a:picLocks noChangeAspect="1"/>
          </p:cNvPicPr>
          <p:nvPr/>
        </p:nvPicPr>
        <p:blipFill>
          <a:blip r:embed="rId3"/>
          <a:stretch>
            <a:fillRect/>
          </a:stretch>
        </p:blipFill>
        <p:spPr>
          <a:xfrm>
            <a:off x="4292189" y="2475046"/>
            <a:ext cx="660700" cy="660700"/>
          </a:xfrm>
          <a:prstGeom prst="rect">
            <a:avLst/>
          </a:prstGeom>
        </p:spPr>
      </p:pic>
      <p:cxnSp>
        <p:nvCxnSpPr>
          <p:cNvPr id="30" name="Gerader Verbinder 29">
            <a:extLst>
              <a:ext uri="{FF2B5EF4-FFF2-40B4-BE49-F238E27FC236}">
                <a16:creationId xmlns:a16="http://schemas.microsoft.com/office/drawing/2014/main" id="{AE91701B-4FC0-44B7-9BD7-8131706F192B}"/>
              </a:ext>
            </a:extLst>
          </p:cNvPr>
          <p:cNvCxnSpPr>
            <a:cxnSpLocks/>
          </p:cNvCxnSpPr>
          <p:nvPr/>
        </p:nvCxnSpPr>
        <p:spPr>
          <a:xfrm>
            <a:off x="4588665" y="3150912"/>
            <a:ext cx="0" cy="142177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617A9D41-D87E-4F24-9E3B-773D8E1B09E7}"/>
              </a:ext>
            </a:extLst>
          </p:cNvPr>
          <p:cNvCxnSpPr>
            <a:cxnSpLocks/>
          </p:cNvCxnSpPr>
          <p:nvPr/>
        </p:nvCxnSpPr>
        <p:spPr>
          <a:xfrm>
            <a:off x="7074753" y="3168273"/>
            <a:ext cx="0" cy="142177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 name="Gruppieren 2"/>
          <p:cNvGrpSpPr/>
          <p:nvPr/>
        </p:nvGrpSpPr>
        <p:grpSpPr>
          <a:xfrm>
            <a:off x="2257506" y="3215210"/>
            <a:ext cx="2114675" cy="1338469"/>
            <a:chOff x="2257506" y="3215210"/>
            <a:chExt cx="2114675" cy="1338469"/>
          </a:xfrm>
        </p:grpSpPr>
        <p:sp>
          <p:nvSpPr>
            <p:cNvPr id="26" name="Rechteck 25">
              <a:extLst>
                <a:ext uri="{FF2B5EF4-FFF2-40B4-BE49-F238E27FC236}">
                  <a16:creationId xmlns:a16="http://schemas.microsoft.com/office/drawing/2014/main" id="{BAA033C8-BD0C-442C-8E6E-E05E5BB6499C}"/>
                </a:ext>
              </a:extLst>
            </p:cNvPr>
            <p:cNvSpPr/>
            <p:nvPr/>
          </p:nvSpPr>
          <p:spPr>
            <a:xfrm>
              <a:off x="2257506" y="3215210"/>
              <a:ext cx="2114675" cy="133846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solidFill>
                  <a:schemeClr val="bg1"/>
                </a:solidFill>
              </a:endParaRPr>
            </a:p>
          </p:txBody>
        </p:sp>
        <p:sp>
          <p:nvSpPr>
            <p:cNvPr id="32" name="Textfeld 31">
              <a:extLst>
                <a:ext uri="{FF2B5EF4-FFF2-40B4-BE49-F238E27FC236}">
                  <a16:creationId xmlns:a16="http://schemas.microsoft.com/office/drawing/2014/main" id="{613C51BF-8751-4FF7-A874-72371E62C1A2}"/>
                </a:ext>
              </a:extLst>
            </p:cNvPr>
            <p:cNvSpPr txBox="1"/>
            <p:nvPr/>
          </p:nvSpPr>
          <p:spPr>
            <a:xfrm>
              <a:off x="2508097" y="3368146"/>
              <a:ext cx="1595309" cy="400110"/>
            </a:xfrm>
            <a:prstGeom prst="rect">
              <a:avLst/>
            </a:prstGeom>
            <a:noFill/>
          </p:spPr>
          <p:txBody>
            <a:bodyPr wrap="none" rtlCol="0">
              <a:spAutoFit/>
            </a:bodyPr>
            <a:lstStyle/>
            <a:p>
              <a:r>
                <a:rPr lang="de-DE" sz="2000" dirty="0">
                  <a:solidFill>
                    <a:schemeClr val="bg1"/>
                  </a:solidFill>
                  <a:latin typeface="Consolas" panose="020B0609020204030204" pitchFamily="49" charset="0"/>
                </a:rPr>
                <a:t>Grundlagen</a:t>
              </a:r>
            </a:p>
          </p:txBody>
        </p:sp>
        <p:sp>
          <p:nvSpPr>
            <p:cNvPr id="34" name="Textfeld 33">
              <a:extLst>
                <a:ext uri="{FF2B5EF4-FFF2-40B4-BE49-F238E27FC236}">
                  <a16:creationId xmlns:a16="http://schemas.microsoft.com/office/drawing/2014/main" id="{B15FE054-1D65-4BC2-BCF8-FF152C58E13B}"/>
                </a:ext>
              </a:extLst>
            </p:cNvPr>
            <p:cNvSpPr txBox="1"/>
            <p:nvPr/>
          </p:nvSpPr>
          <p:spPr>
            <a:xfrm>
              <a:off x="2332386" y="3899966"/>
              <a:ext cx="1628972" cy="646331"/>
            </a:xfrm>
            <a:prstGeom prst="rect">
              <a:avLst/>
            </a:prstGeom>
            <a:noFill/>
          </p:spPr>
          <p:txBody>
            <a:bodyPr wrap="none" rtlCol="0">
              <a:spAutoFit/>
            </a:bodyPr>
            <a:lstStyle/>
            <a:p>
              <a:r>
                <a:rPr lang="de-DE" sz="1200" dirty="0" smtClean="0">
                  <a:solidFill>
                    <a:schemeClr val="bg1"/>
                  </a:solidFill>
                  <a:latin typeface="Consolas" panose="020B0609020204030204" pitchFamily="49" charset="0"/>
                </a:rPr>
                <a:t>Korpuslinguistik?</a:t>
              </a:r>
              <a:r>
                <a:rPr lang="de-DE" sz="1200" dirty="0">
                  <a:solidFill>
                    <a:schemeClr val="bg1"/>
                  </a:solidFill>
                  <a:latin typeface="Consolas" panose="020B0609020204030204" pitchFamily="49" charset="0"/>
                </a:rPr>
                <a:t/>
              </a:r>
              <a:br>
                <a:rPr lang="de-DE" sz="1200" dirty="0">
                  <a:solidFill>
                    <a:schemeClr val="bg1"/>
                  </a:solidFill>
                  <a:latin typeface="Consolas" panose="020B0609020204030204" pitchFamily="49" charset="0"/>
                </a:rPr>
              </a:br>
              <a:r>
                <a:rPr lang="de-DE" sz="1200" dirty="0" smtClean="0">
                  <a:solidFill>
                    <a:schemeClr val="bg1"/>
                  </a:solidFill>
                  <a:latin typeface="Consolas" panose="020B0609020204030204" pitchFamily="49" charset="0"/>
                </a:rPr>
                <a:t>Überblick</a:t>
              </a:r>
              <a:endParaRPr lang="de-DE" sz="1200" dirty="0">
                <a:solidFill>
                  <a:schemeClr val="bg1"/>
                </a:solidFill>
                <a:latin typeface="Consolas" panose="020B0609020204030204" pitchFamily="49" charset="0"/>
              </a:endParaRPr>
            </a:p>
            <a:p>
              <a:r>
                <a:rPr lang="de-DE" sz="1200" dirty="0" smtClean="0">
                  <a:solidFill>
                    <a:schemeClr val="bg1"/>
                  </a:solidFill>
                  <a:latin typeface="Consolas" panose="020B0609020204030204" pitchFamily="49" charset="0"/>
                </a:rPr>
                <a:t>Erste-Schritte</a:t>
              </a:r>
              <a:endParaRPr lang="de-DE" sz="1200" dirty="0">
                <a:solidFill>
                  <a:schemeClr val="bg1"/>
                </a:solidFill>
                <a:latin typeface="Consolas" panose="020B0609020204030204" pitchFamily="49" charset="0"/>
              </a:endParaRPr>
            </a:p>
          </p:txBody>
        </p:sp>
      </p:grpSp>
      <p:grpSp>
        <p:nvGrpSpPr>
          <p:cNvPr id="4" name="Gruppieren 3"/>
          <p:cNvGrpSpPr/>
          <p:nvPr/>
        </p:nvGrpSpPr>
        <p:grpSpPr>
          <a:xfrm>
            <a:off x="4775616" y="3209928"/>
            <a:ext cx="2114675" cy="1348042"/>
            <a:chOff x="4775616" y="3209928"/>
            <a:chExt cx="2114675" cy="1348042"/>
          </a:xfrm>
        </p:grpSpPr>
        <p:sp>
          <p:nvSpPr>
            <p:cNvPr id="27" name="Rechteck 26">
              <a:extLst>
                <a:ext uri="{FF2B5EF4-FFF2-40B4-BE49-F238E27FC236}">
                  <a16:creationId xmlns:a16="http://schemas.microsoft.com/office/drawing/2014/main" id="{A6A8B2D5-D62B-4EBC-8D17-A56D8ACBD686}"/>
                </a:ext>
              </a:extLst>
            </p:cNvPr>
            <p:cNvSpPr/>
            <p:nvPr/>
          </p:nvSpPr>
          <p:spPr>
            <a:xfrm>
              <a:off x="4775616" y="3209928"/>
              <a:ext cx="2114675" cy="133846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solidFill>
                  <a:schemeClr val="bg1"/>
                </a:solidFill>
              </a:endParaRPr>
            </a:p>
          </p:txBody>
        </p:sp>
        <p:sp>
          <p:nvSpPr>
            <p:cNvPr id="33" name="Textfeld 32">
              <a:extLst>
                <a:ext uri="{FF2B5EF4-FFF2-40B4-BE49-F238E27FC236}">
                  <a16:creationId xmlns:a16="http://schemas.microsoft.com/office/drawing/2014/main" id="{CC7BFB7A-7595-4896-9406-9E0D42B7CA4A}"/>
                </a:ext>
              </a:extLst>
            </p:cNvPr>
            <p:cNvSpPr txBox="1"/>
            <p:nvPr/>
          </p:nvSpPr>
          <p:spPr>
            <a:xfrm>
              <a:off x="5050692" y="3368146"/>
              <a:ext cx="1595309" cy="400110"/>
            </a:xfrm>
            <a:prstGeom prst="rect">
              <a:avLst/>
            </a:prstGeom>
            <a:noFill/>
          </p:spPr>
          <p:txBody>
            <a:bodyPr wrap="none" rtlCol="0">
              <a:spAutoFit/>
            </a:bodyPr>
            <a:lstStyle/>
            <a:p>
              <a:pPr algn="ctr"/>
              <a:r>
                <a:rPr lang="de-DE" sz="2000" dirty="0" smtClean="0">
                  <a:solidFill>
                    <a:schemeClr val="bg1"/>
                  </a:solidFill>
                  <a:latin typeface="Consolas" panose="020B0609020204030204" pitchFamily="49" charset="0"/>
                </a:rPr>
                <a:t>Vertiefung</a:t>
              </a:r>
              <a:endParaRPr lang="de-DE" sz="2000" dirty="0">
                <a:solidFill>
                  <a:schemeClr val="bg1"/>
                </a:solidFill>
                <a:latin typeface="Consolas" panose="020B0609020204030204" pitchFamily="49" charset="0"/>
              </a:endParaRPr>
            </a:p>
          </p:txBody>
        </p:sp>
        <p:sp>
          <p:nvSpPr>
            <p:cNvPr id="35" name="Textfeld 34">
              <a:extLst>
                <a:ext uri="{FF2B5EF4-FFF2-40B4-BE49-F238E27FC236}">
                  <a16:creationId xmlns:a16="http://schemas.microsoft.com/office/drawing/2014/main" id="{8E737633-350F-4860-AAA3-1F9895717189}"/>
                </a:ext>
              </a:extLst>
            </p:cNvPr>
            <p:cNvSpPr txBox="1"/>
            <p:nvPr/>
          </p:nvSpPr>
          <p:spPr>
            <a:xfrm>
              <a:off x="4847111" y="3911639"/>
              <a:ext cx="1798890" cy="646331"/>
            </a:xfrm>
            <a:prstGeom prst="rect">
              <a:avLst/>
            </a:prstGeom>
            <a:noFill/>
          </p:spPr>
          <p:txBody>
            <a:bodyPr wrap="none" rtlCol="0">
              <a:spAutoFit/>
            </a:bodyPr>
            <a:lstStyle/>
            <a:p>
              <a:r>
                <a:rPr lang="de-DE" sz="1200" dirty="0">
                  <a:solidFill>
                    <a:schemeClr val="bg1"/>
                  </a:solidFill>
                  <a:latin typeface="Consolas" panose="020B0609020204030204" pitchFamily="49" charset="0"/>
                </a:rPr>
                <a:t>Weitere Funktionen</a:t>
              </a:r>
            </a:p>
            <a:p>
              <a:r>
                <a:rPr lang="de-DE" sz="1200" dirty="0" smtClean="0">
                  <a:solidFill>
                    <a:schemeClr val="bg1"/>
                  </a:solidFill>
                  <a:latin typeface="Consolas" panose="020B0609020204030204" pitchFamily="49" charset="0"/>
                </a:rPr>
                <a:t>Weitere Tools</a:t>
              </a:r>
            </a:p>
            <a:p>
              <a:r>
                <a:rPr lang="de-DE" sz="1200" dirty="0" smtClean="0">
                  <a:solidFill>
                    <a:schemeClr val="bg1"/>
                  </a:solidFill>
                  <a:latin typeface="Consolas" panose="020B0609020204030204" pitchFamily="49" charset="0"/>
                </a:rPr>
                <a:t>Selbst ausprobieren</a:t>
              </a:r>
              <a:endParaRPr lang="de-DE" sz="1200" dirty="0">
                <a:solidFill>
                  <a:schemeClr val="bg1"/>
                </a:solidFill>
                <a:latin typeface="Consolas" panose="020B0609020204030204" pitchFamily="49" charset="0"/>
              </a:endParaRPr>
            </a:p>
          </p:txBody>
        </p:sp>
      </p:grpSp>
      <p:grpSp>
        <p:nvGrpSpPr>
          <p:cNvPr id="36" name="Gruppieren 35"/>
          <p:cNvGrpSpPr/>
          <p:nvPr/>
        </p:nvGrpSpPr>
        <p:grpSpPr>
          <a:xfrm>
            <a:off x="2122524" y="4995825"/>
            <a:ext cx="7946950" cy="1231106"/>
            <a:chOff x="2090184" y="5470746"/>
            <a:chExt cx="7946950" cy="1231106"/>
          </a:xfrm>
        </p:grpSpPr>
        <p:grpSp>
          <p:nvGrpSpPr>
            <p:cNvPr id="37" name="Gruppieren 36"/>
            <p:cNvGrpSpPr/>
            <p:nvPr/>
          </p:nvGrpSpPr>
          <p:grpSpPr>
            <a:xfrm>
              <a:off x="2154864" y="5470746"/>
              <a:ext cx="7882270" cy="1231106"/>
              <a:chOff x="1772092" y="5421127"/>
              <a:chExt cx="7882270" cy="1231106"/>
            </a:xfrm>
          </p:grpSpPr>
          <p:sp>
            <p:nvSpPr>
              <p:cNvPr id="46" name="Rechteck 45"/>
              <p:cNvSpPr/>
              <p:nvPr/>
            </p:nvSpPr>
            <p:spPr>
              <a:xfrm>
                <a:off x="1772092" y="5421127"/>
                <a:ext cx="3941135" cy="12311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Jan Oliver Rüdiger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r>
                  <a:rPr kumimoji="0" lang="de-DE" sz="18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notesjor</a:t>
                </a: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t>
                </a:r>
                <a:r>
                  <a:rPr kumimoji="0" lang="de-DE" sz="18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notes@det.social</a:t>
                </a: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ruediger@ids-mannheim.de</a:t>
                </a:r>
                <a:endPar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47" name="Rechteck 46"/>
              <p:cNvSpPr/>
              <p:nvPr/>
            </p:nvSpPr>
            <p:spPr>
              <a:xfrm>
                <a:off x="5713227" y="5421127"/>
                <a:ext cx="3941135" cy="123110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Samira Ochs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solidFill>
                      <a:prstClr val="white"/>
                    </a:solidFill>
                    <a:latin typeface="Consolas" panose="020B0609020204030204" pitchFamily="49" charset="0"/>
                  </a:rPr>
                  <a:t>-</a:t>
                </a: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ochs@ids-mannheim.de</a:t>
                </a:r>
                <a:endPar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grpSp>
          <p:nvGrpSpPr>
            <p:cNvPr id="38" name="Gruppieren 37"/>
            <p:cNvGrpSpPr/>
            <p:nvPr/>
          </p:nvGrpSpPr>
          <p:grpSpPr>
            <a:xfrm>
              <a:off x="2090184" y="5792921"/>
              <a:ext cx="228600" cy="829754"/>
              <a:chOff x="2090184" y="5792921"/>
              <a:chExt cx="228600" cy="829754"/>
            </a:xfrm>
          </p:grpSpPr>
          <p:pic>
            <p:nvPicPr>
              <p:cNvPr id="43" name="Grafik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184" y="6086299"/>
                <a:ext cx="228600" cy="228600"/>
              </a:xfrm>
              <a:prstGeom prst="rect">
                <a:avLst/>
              </a:prstGeom>
            </p:spPr>
          </p:pic>
          <p:pic>
            <p:nvPicPr>
              <p:cNvPr id="44" name="Grafik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184" y="5792921"/>
                <a:ext cx="228600" cy="228600"/>
              </a:xfrm>
              <a:prstGeom prst="rect">
                <a:avLst/>
              </a:prstGeom>
            </p:spPr>
          </p:pic>
          <p:pic>
            <p:nvPicPr>
              <p:cNvPr id="45" name="Grafik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184" y="6394075"/>
                <a:ext cx="228600" cy="228600"/>
              </a:xfrm>
              <a:prstGeom prst="rect">
                <a:avLst/>
              </a:prstGeom>
            </p:spPr>
          </p:pic>
        </p:grpSp>
        <p:grpSp>
          <p:nvGrpSpPr>
            <p:cNvPr id="39" name="Gruppieren 38"/>
            <p:cNvGrpSpPr/>
            <p:nvPr/>
          </p:nvGrpSpPr>
          <p:grpSpPr>
            <a:xfrm>
              <a:off x="6259919" y="5792921"/>
              <a:ext cx="228600" cy="829754"/>
              <a:chOff x="2090184" y="5792921"/>
              <a:chExt cx="228600" cy="829754"/>
            </a:xfrm>
          </p:grpSpPr>
          <p:pic>
            <p:nvPicPr>
              <p:cNvPr id="40" name="Grafik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184" y="6086299"/>
                <a:ext cx="228600" cy="228600"/>
              </a:xfrm>
              <a:prstGeom prst="rect">
                <a:avLst/>
              </a:prstGeom>
            </p:spPr>
          </p:pic>
          <p:pic>
            <p:nvPicPr>
              <p:cNvPr id="41" name="Grafik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184" y="5792921"/>
                <a:ext cx="228600" cy="228600"/>
              </a:xfrm>
              <a:prstGeom prst="rect">
                <a:avLst/>
              </a:prstGeom>
            </p:spPr>
          </p:pic>
          <p:pic>
            <p:nvPicPr>
              <p:cNvPr id="42" name="Grafik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0184" y="6394075"/>
                <a:ext cx="228600" cy="228600"/>
              </a:xfrm>
              <a:prstGeom prst="rect">
                <a:avLst/>
              </a:prstGeom>
            </p:spPr>
          </p:pic>
        </p:grpSp>
      </p:grpSp>
      <p:sp>
        <p:nvSpPr>
          <p:cNvPr id="49" name="Titel 2">
            <a:extLst>
              <a:ext uri="{FF2B5EF4-FFF2-40B4-BE49-F238E27FC236}">
                <a16:creationId xmlns:a16="http://schemas.microsoft.com/office/drawing/2014/main" id="{FDE69C28-89C0-435F-B7E3-1CDBD528F966}"/>
              </a:ext>
            </a:extLst>
          </p:cNvPr>
          <p:cNvSpPr txBox="1">
            <a:spLocks/>
          </p:cNvSpPr>
          <p:nvPr/>
        </p:nvSpPr>
        <p:spPr>
          <a:xfrm>
            <a:off x="95250" y="-118833"/>
            <a:ext cx="12001500" cy="25147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de-DE" sz="1800" dirty="0">
                <a:solidFill>
                  <a:schemeClr val="bg1"/>
                </a:solidFill>
                <a:latin typeface="Consolas" panose="020B0609020204030204" pitchFamily="49" charset="0"/>
              </a:rPr>
              <a:t>GAL Research </a:t>
            </a:r>
            <a:r>
              <a:rPr lang="de-DE" sz="1800" dirty="0" smtClean="0">
                <a:solidFill>
                  <a:schemeClr val="bg1"/>
                </a:solidFill>
                <a:latin typeface="Consolas" panose="020B0609020204030204" pitchFamily="49" charset="0"/>
              </a:rPr>
              <a:t>School</a:t>
            </a:r>
            <a:endParaRPr kumimoji="0" lang="de-DE" sz="1800" b="0" i="0" u="none" strike="noStrike" kern="1200" cap="none" spc="0" normalizeH="0" baseline="0" noProof="0" dirty="0">
              <a:ln>
                <a:noFill/>
              </a:ln>
              <a:solidFill>
                <a:schemeClr val="bg1"/>
              </a:solidFill>
              <a:effectLst/>
              <a:uLnTx/>
              <a:uFillTx/>
              <a:latin typeface="Consolas" panose="020B0609020204030204" pitchFamily="49" charset="0"/>
            </a:endParaRPr>
          </a:p>
          <a:p>
            <a:r>
              <a:rPr lang="de-DE" sz="3600" dirty="0">
                <a:solidFill>
                  <a:schemeClr val="bg1"/>
                </a:solidFill>
                <a:latin typeface="Consolas" panose="020B0609020204030204" pitchFamily="49" charset="0"/>
              </a:rPr>
              <a:t>Empirische Methoden in der Genderlinguistik</a:t>
            </a:r>
          </a:p>
          <a:p>
            <a:pPr lvl="0"/>
            <a:r>
              <a:rPr lang="de-DE" sz="5400" dirty="0">
                <a:solidFill>
                  <a:schemeClr val="bg1"/>
                </a:solidFill>
                <a:latin typeface="Consolas" panose="020B0609020204030204" pitchFamily="49" charset="0"/>
              </a:rPr>
              <a:t>Korpuslinguistische Methoden </a:t>
            </a:r>
            <a:endParaRPr kumimoji="0" lang="de-DE" sz="5400" b="0" i="0" u="none" strike="noStrike" kern="1200" cap="none" spc="0" normalizeH="0" baseline="0" noProof="0" dirty="0" smtClean="0">
              <a:ln>
                <a:noFill/>
              </a:ln>
              <a:solidFill>
                <a:schemeClr val="bg1"/>
              </a:solidFill>
              <a:effectLst/>
              <a:uLnTx/>
              <a:uFillTx/>
              <a:latin typeface="Consolas" panose="020B0609020204030204" pitchFamily="49" charset="0"/>
            </a:endParaRPr>
          </a:p>
        </p:txBody>
      </p:sp>
    </p:spTree>
    <p:extLst>
      <p:ext uri="{BB962C8B-B14F-4D97-AF65-F5344CB8AC3E}">
        <p14:creationId xmlns:p14="http://schemas.microsoft.com/office/powerpoint/2010/main" val="335617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feld 3"/>
          <p:cNvSpPr txBox="1"/>
          <p:nvPr/>
        </p:nvSpPr>
        <p:spPr>
          <a:xfrm>
            <a:off x="343977" y="117231"/>
            <a:ext cx="11223731" cy="369332"/>
          </a:xfrm>
          <a:prstGeom prst="rect">
            <a:avLst/>
          </a:prstGeom>
          <a:noFill/>
        </p:spPr>
        <p:txBody>
          <a:bodyPr wrap="square" rtlCol="0">
            <a:spAutoFit/>
          </a:bodyPr>
          <a:lstStyle/>
          <a:p>
            <a:r>
              <a:rPr lang="de-DE" dirty="0" smtClean="0">
                <a:solidFill>
                  <a:schemeClr val="bg1"/>
                </a:solidFill>
                <a:latin typeface="Consolas" panose="020B0609020204030204" pitchFamily="49" charset="0"/>
              </a:rPr>
              <a:t>XML ist eine grundlegende Kulturtechnik (!!!)</a:t>
            </a:r>
          </a:p>
        </p:txBody>
      </p:sp>
      <p:pic>
        <p:nvPicPr>
          <p:cNvPr id="5" name="Grafik 4"/>
          <p:cNvPicPr>
            <a:picLocks noChangeAspect="1"/>
          </p:cNvPicPr>
          <p:nvPr/>
        </p:nvPicPr>
        <p:blipFill>
          <a:blip r:embed="rId3"/>
          <a:stretch>
            <a:fillRect/>
          </a:stretch>
        </p:blipFill>
        <p:spPr>
          <a:xfrm>
            <a:off x="343977" y="1312854"/>
            <a:ext cx="4709568" cy="2789162"/>
          </a:xfrm>
          <a:prstGeom prst="rect">
            <a:avLst/>
          </a:prstGeom>
        </p:spPr>
      </p:pic>
      <p:pic>
        <p:nvPicPr>
          <p:cNvPr id="2" name="Grafik 1"/>
          <p:cNvPicPr>
            <a:picLocks noChangeAspect="1"/>
          </p:cNvPicPr>
          <p:nvPr/>
        </p:nvPicPr>
        <p:blipFill>
          <a:blip r:embed="rId4"/>
          <a:stretch>
            <a:fillRect/>
          </a:stretch>
        </p:blipFill>
        <p:spPr>
          <a:xfrm>
            <a:off x="3039587" y="3398220"/>
            <a:ext cx="9152413" cy="3459780"/>
          </a:xfrm>
          <a:prstGeom prst="rect">
            <a:avLst/>
          </a:prstGeom>
        </p:spPr>
      </p:pic>
      <p:sp>
        <p:nvSpPr>
          <p:cNvPr id="9" name="Rechteck 8"/>
          <p:cNvSpPr/>
          <p:nvPr/>
        </p:nvSpPr>
        <p:spPr>
          <a:xfrm>
            <a:off x="6834137" y="301897"/>
            <a:ext cx="4616970" cy="3970318"/>
          </a:xfrm>
          <a:prstGeom prst="rect">
            <a:avLst/>
          </a:prstGeom>
          <a:solidFill>
            <a:srgbClr val="000000">
              <a:alpha val="60000"/>
            </a:srgbClr>
          </a:solidFill>
        </p:spPr>
        <p:txBody>
          <a:bodyPr wrap="none">
            <a:spAutoFit/>
          </a:bodyPr>
          <a:lstStyle/>
          <a:p>
            <a:r>
              <a:rPr lang="de-DE" dirty="0" smtClean="0">
                <a:solidFill>
                  <a:schemeClr val="bg1"/>
                </a:solidFill>
                <a:latin typeface="Consolas" panose="020B0609020204030204" pitchFamily="49" charset="0"/>
              </a:rPr>
              <a:t>HTML basiert auf XML</a:t>
            </a:r>
          </a:p>
          <a:p>
            <a:r>
              <a:rPr lang="de-DE" dirty="0" err="1" smtClean="0">
                <a:solidFill>
                  <a:schemeClr val="bg1"/>
                </a:solidFill>
                <a:latin typeface="Consolas" panose="020B0609020204030204" pitchFamily="49" charset="0"/>
              </a:rPr>
              <a:t>e</a:t>
            </a:r>
            <a:r>
              <a:rPr lang="de-DE" b="1" u="sng" dirty="0" err="1" smtClean="0">
                <a:solidFill>
                  <a:schemeClr val="bg1"/>
                </a:solidFill>
                <a:latin typeface="Consolas" panose="020B0609020204030204" pitchFamily="49" charset="0"/>
              </a:rPr>
              <a:t>X</a:t>
            </a:r>
            <a:r>
              <a:rPr lang="de-DE" dirty="0" err="1" smtClean="0">
                <a:solidFill>
                  <a:schemeClr val="bg1"/>
                </a:solidFill>
                <a:latin typeface="Consolas" panose="020B0609020204030204" pitchFamily="49" charset="0"/>
              </a:rPr>
              <a:t>tensible</a:t>
            </a:r>
            <a:r>
              <a:rPr lang="de-DE" dirty="0" smtClean="0">
                <a:solidFill>
                  <a:schemeClr val="bg1"/>
                </a:solidFill>
                <a:latin typeface="Consolas" panose="020B0609020204030204" pitchFamily="49" charset="0"/>
              </a:rPr>
              <a:t> </a:t>
            </a:r>
            <a:r>
              <a:rPr lang="de-DE" b="1" u="sng" dirty="0">
                <a:solidFill>
                  <a:schemeClr val="bg1"/>
                </a:solidFill>
                <a:latin typeface="Consolas" panose="020B0609020204030204" pitchFamily="49" charset="0"/>
              </a:rPr>
              <a:t>M</a:t>
            </a:r>
            <a:r>
              <a:rPr lang="de-DE" dirty="0">
                <a:solidFill>
                  <a:schemeClr val="bg1"/>
                </a:solidFill>
                <a:latin typeface="Consolas" panose="020B0609020204030204" pitchFamily="49" charset="0"/>
              </a:rPr>
              <a:t>arkup </a:t>
            </a:r>
            <a:r>
              <a:rPr lang="de-DE" b="1" u="sng" dirty="0" smtClean="0">
                <a:solidFill>
                  <a:schemeClr val="bg1"/>
                </a:solidFill>
                <a:latin typeface="Consolas" panose="020B0609020204030204" pitchFamily="49" charset="0"/>
              </a:rPr>
              <a:t>L</a:t>
            </a:r>
            <a:r>
              <a:rPr lang="de-DE" dirty="0" smtClean="0">
                <a:solidFill>
                  <a:schemeClr val="bg1"/>
                </a:solidFill>
                <a:latin typeface="Consolas" panose="020B0609020204030204" pitchFamily="49" charset="0"/>
              </a:rPr>
              <a:t>anguage</a:t>
            </a:r>
          </a:p>
          <a:p>
            <a:r>
              <a:rPr lang="de-DE" b="1" u="sng" dirty="0" err="1" smtClean="0">
                <a:solidFill>
                  <a:schemeClr val="bg1"/>
                </a:solidFill>
                <a:latin typeface="Consolas" panose="020B0609020204030204" pitchFamily="49" charset="0"/>
              </a:rPr>
              <a:t>H</a:t>
            </a:r>
            <a:r>
              <a:rPr lang="de-DE" dirty="0" err="1" smtClean="0">
                <a:solidFill>
                  <a:schemeClr val="bg1"/>
                </a:solidFill>
                <a:latin typeface="Consolas" panose="020B0609020204030204" pitchFamily="49" charset="0"/>
              </a:rPr>
              <a:t>yper</a:t>
            </a:r>
            <a:r>
              <a:rPr lang="de-DE" b="1" u="sng" dirty="0" err="1" smtClean="0">
                <a:solidFill>
                  <a:schemeClr val="bg1"/>
                </a:solidFill>
                <a:latin typeface="Consolas" panose="020B0609020204030204" pitchFamily="49" charset="0"/>
              </a:rPr>
              <a:t>T</a:t>
            </a:r>
            <a:r>
              <a:rPr lang="de-DE" dirty="0" err="1" smtClean="0">
                <a:solidFill>
                  <a:schemeClr val="bg1"/>
                </a:solidFill>
                <a:latin typeface="Consolas" panose="020B0609020204030204" pitchFamily="49" charset="0"/>
              </a:rPr>
              <a:t>ext</a:t>
            </a:r>
            <a:r>
              <a:rPr lang="de-DE" dirty="0" smtClean="0">
                <a:solidFill>
                  <a:schemeClr val="bg1"/>
                </a:solidFill>
                <a:latin typeface="Consolas" panose="020B0609020204030204" pitchFamily="49" charset="0"/>
              </a:rPr>
              <a:t> </a:t>
            </a:r>
            <a:r>
              <a:rPr lang="de-DE" b="1" u="sng" dirty="0">
                <a:solidFill>
                  <a:schemeClr val="bg1"/>
                </a:solidFill>
                <a:latin typeface="Consolas" panose="020B0609020204030204" pitchFamily="49" charset="0"/>
              </a:rPr>
              <a:t>M</a:t>
            </a:r>
            <a:r>
              <a:rPr lang="de-DE" dirty="0">
                <a:solidFill>
                  <a:schemeClr val="bg1"/>
                </a:solidFill>
                <a:latin typeface="Consolas" panose="020B0609020204030204" pitchFamily="49" charset="0"/>
              </a:rPr>
              <a:t>arkup </a:t>
            </a:r>
            <a:r>
              <a:rPr lang="de-DE" b="1" u="sng" dirty="0" smtClean="0">
                <a:solidFill>
                  <a:schemeClr val="bg1"/>
                </a:solidFill>
                <a:latin typeface="Consolas" panose="020B0609020204030204" pitchFamily="49" charset="0"/>
              </a:rPr>
              <a:t>L</a:t>
            </a:r>
            <a:r>
              <a:rPr lang="de-DE" dirty="0" smtClean="0">
                <a:solidFill>
                  <a:schemeClr val="bg1"/>
                </a:solidFill>
                <a:latin typeface="Consolas" panose="020B0609020204030204" pitchFamily="49" charset="0"/>
              </a:rPr>
              <a:t>anguage</a:t>
            </a:r>
          </a:p>
          <a:p>
            <a:endParaRPr lang="de-DE" dirty="0" smtClean="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XML legt nur die eben gezeigten</a:t>
            </a:r>
          </a:p>
          <a:p>
            <a:r>
              <a:rPr lang="de-DE" dirty="0" smtClean="0">
                <a:solidFill>
                  <a:schemeClr val="bg1"/>
                </a:solidFill>
                <a:latin typeface="Consolas" panose="020B0609020204030204" pitchFamily="49" charset="0"/>
              </a:rPr>
              <a:t>Grundregeln (siehe 5 Punkte) fest.</a:t>
            </a:r>
          </a:p>
          <a:p>
            <a:endParaRPr lang="de-DE" dirty="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XML-Dialekte haben </a:t>
            </a:r>
            <a:r>
              <a:rPr lang="de-DE" u="sng" dirty="0" smtClean="0">
                <a:solidFill>
                  <a:schemeClr val="bg1"/>
                </a:solidFill>
                <a:latin typeface="Consolas" panose="020B0609020204030204" pitchFamily="49" charset="0"/>
              </a:rPr>
              <a:t>spezifische TAGs</a:t>
            </a:r>
            <a:r>
              <a:rPr lang="de-DE" dirty="0" smtClean="0">
                <a:solidFill>
                  <a:schemeClr val="bg1"/>
                </a:solidFill>
                <a:latin typeface="Consolas" panose="020B0609020204030204" pitchFamily="49" charset="0"/>
              </a:rPr>
              <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z. B. H1-H6 in HTML für</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Überschriften</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UND</a:t>
            </a:r>
            <a:br>
              <a:rPr lang="de-DE" dirty="0" smtClean="0">
                <a:solidFill>
                  <a:schemeClr val="bg1"/>
                </a:solidFill>
                <a:latin typeface="Consolas" panose="020B0609020204030204" pitchFamily="49" charset="0"/>
              </a:rPr>
            </a:br>
            <a:r>
              <a:rPr lang="de-DE" u="sng" dirty="0" smtClean="0">
                <a:solidFill>
                  <a:schemeClr val="bg1"/>
                </a:solidFill>
                <a:latin typeface="Consolas" panose="020B0609020204030204" pitchFamily="49" charset="0"/>
              </a:rPr>
              <a:t>spezifische Attribute</a:t>
            </a:r>
            <a:r>
              <a:rPr lang="de-DE" dirty="0" smtClean="0">
                <a:solidFill>
                  <a:schemeClr val="bg1"/>
                </a:solidFill>
                <a:latin typeface="Consolas" panose="020B0609020204030204" pitchFamily="49" charset="0"/>
              </a:rPr>
              <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z. B. style für ‚Aussehen‘</a:t>
            </a:r>
            <a:r>
              <a:rPr lang="de-DE" dirty="0">
                <a:solidFill>
                  <a:schemeClr val="bg1"/>
                </a:solidFill>
                <a:latin typeface="Consolas" panose="020B0609020204030204" pitchFamily="49" charset="0"/>
              </a:rPr>
              <a:t> </a:t>
            </a:r>
            <a:r>
              <a:rPr lang="de-DE" dirty="0" smtClean="0">
                <a:solidFill>
                  <a:schemeClr val="bg1"/>
                </a:solidFill>
                <a:latin typeface="Consolas" panose="020B0609020204030204" pitchFamily="49" charset="0"/>
              </a:rPr>
              <a:t>hier rot</a:t>
            </a:r>
          </a:p>
          <a:p>
            <a:r>
              <a:rPr lang="de-DE" dirty="0" smtClean="0">
                <a:solidFill>
                  <a:schemeClr val="bg1"/>
                </a:solidFill>
                <a:latin typeface="Consolas" panose="020B0609020204030204" pitchFamily="49" charset="0"/>
              </a:rPr>
              <a:t>Oder die Sprache der Seite</a:t>
            </a:r>
            <a:endParaRPr lang="de-DE" dirty="0">
              <a:solidFill>
                <a:schemeClr val="bg1"/>
              </a:solidFill>
              <a:latin typeface="Consolas" panose="020B0609020204030204" pitchFamily="49" charset="0"/>
            </a:endParaRPr>
          </a:p>
        </p:txBody>
      </p:sp>
      <p:grpSp>
        <p:nvGrpSpPr>
          <p:cNvPr id="29" name="Gruppieren 28"/>
          <p:cNvGrpSpPr/>
          <p:nvPr/>
        </p:nvGrpSpPr>
        <p:grpSpPr>
          <a:xfrm>
            <a:off x="2628891" y="2613920"/>
            <a:ext cx="4444769" cy="2248166"/>
            <a:chOff x="2628891" y="2613920"/>
            <a:chExt cx="4444769" cy="2248166"/>
          </a:xfrm>
        </p:grpSpPr>
        <p:sp>
          <p:nvSpPr>
            <p:cNvPr id="16" name="Rechteck 15"/>
            <p:cNvSpPr/>
            <p:nvPr/>
          </p:nvSpPr>
          <p:spPr>
            <a:xfrm>
              <a:off x="4590262" y="4609834"/>
              <a:ext cx="2483398" cy="25225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p:cNvCxnSpPr/>
            <p:nvPr/>
          </p:nvCxnSpPr>
          <p:spPr>
            <a:xfrm flipH="1">
              <a:off x="6598928" y="2700068"/>
              <a:ext cx="235209" cy="189499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2628891" y="2613920"/>
              <a:ext cx="1924128" cy="200654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Gruppieren 29"/>
          <p:cNvGrpSpPr/>
          <p:nvPr/>
        </p:nvGrpSpPr>
        <p:grpSpPr>
          <a:xfrm>
            <a:off x="2415396" y="3421930"/>
            <a:ext cx="9221637" cy="1866178"/>
            <a:chOff x="2415396" y="3421930"/>
            <a:chExt cx="9221637" cy="1866178"/>
          </a:xfrm>
        </p:grpSpPr>
        <p:cxnSp>
          <p:nvCxnSpPr>
            <p:cNvPr id="13" name="Gerader Verbinder 12"/>
            <p:cNvCxnSpPr/>
            <p:nvPr/>
          </p:nvCxnSpPr>
          <p:spPr>
            <a:xfrm flipH="1">
              <a:off x="9609827" y="3916392"/>
              <a:ext cx="1216324" cy="10541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8005313" y="4970530"/>
              <a:ext cx="3631720" cy="317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p:cNvCxnSpPr/>
            <p:nvPr/>
          </p:nvCxnSpPr>
          <p:spPr>
            <a:xfrm flipH="1" flipV="1">
              <a:off x="3856008" y="5073888"/>
              <a:ext cx="4149306" cy="177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a:off x="2415396" y="3421930"/>
              <a:ext cx="1440610" cy="16320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uppieren 30"/>
          <p:cNvGrpSpPr/>
          <p:nvPr/>
        </p:nvGrpSpPr>
        <p:grpSpPr>
          <a:xfrm>
            <a:off x="3108665" y="2010057"/>
            <a:ext cx="3725472" cy="1607135"/>
            <a:chOff x="3108665" y="2010057"/>
            <a:chExt cx="3725472" cy="1607135"/>
          </a:xfrm>
        </p:grpSpPr>
        <p:pic>
          <p:nvPicPr>
            <p:cNvPr id="6" name="Grafik 5"/>
            <p:cNvPicPr>
              <a:picLocks noChangeAspect="1"/>
            </p:cNvPicPr>
            <p:nvPr/>
          </p:nvPicPr>
          <p:blipFill>
            <a:blip r:embed="rId5"/>
            <a:stretch>
              <a:fillRect/>
            </a:stretch>
          </p:blipFill>
          <p:spPr>
            <a:xfrm>
              <a:off x="3108665" y="2010057"/>
              <a:ext cx="3490262" cy="891617"/>
            </a:xfrm>
            <a:prstGeom prst="rect">
              <a:avLst/>
            </a:prstGeom>
          </p:spPr>
        </p:pic>
        <p:sp>
          <p:nvSpPr>
            <p:cNvPr id="7" name="Rechteck 6"/>
            <p:cNvSpPr/>
            <p:nvPr/>
          </p:nvSpPr>
          <p:spPr>
            <a:xfrm>
              <a:off x="3108665" y="2010057"/>
              <a:ext cx="3490262" cy="89161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p:cNvCxnSpPr/>
            <p:nvPr/>
          </p:nvCxnSpPr>
          <p:spPr>
            <a:xfrm>
              <a:off x="5874589" y="2901674"/>
              <a:ext cx="959548" cy="63515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a:off x="5177210" y="2913007"/>
              <a:ext cx="12258" cy="70418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2" name="Rechteck 31"/>
          <p:cNvSpPr/>
          <p:nvPr/>
        </p:nvSpPr>
        <p:spPr>
          <a:xfrm>
            <a:off x="302733" y="4358117"/>
            <a:ext cx="2970685" cy="2308324"/>
          </a:xfrm>
          <a:prstGeom prst="rect">
            <a:avLst/>
          </a:prstGeom>
          <a:solidFill>
            <a:srgbClr val="000000">
              <a:alpha val="60000"/>
            </a:srgbClr>
          </a:solidFill>
        </p:spPr>
        <p:txBody>
          <a:bodyPr wrap="none">
            <a:spAutoFit/>
          </a:bodyPr>
          <a:lstStyle/>
          <a:p>
            <a:r>
              <a:rPr lang="de-DE" dirty="0" err="1" smtClean="0">
                <a:solidFill>
                  <a:schemeClr val="bg1"/>
                </a:solidFill>
                <a:latin typeface="Consolas" panose="020B0609020204030204" pitchFamily="49" charset="0"/>
              </a:rPr>
              <a:t>Reminder</a:t>
            </a:r>
            <a:r>
              <a:rPr lang="de-DE" dirty="0" smtClean="0">
                <a:solidFill>
                  <a:schemeClr val="bg1"/>
                </a:solidFill>
                <a:latin typeface="Consolas" panose="020B0609020204030204" pitchFamily="49" charset="0"/>
              </a:rPr>
              <a:t>:</a:t>
            </a:r>
          </a:p>
          <a:p>
            <a:r>
              <a:rPr lang="de-DE" dirty="0" smtClean="0">
                <a:solidFill>
                  <a:schemeClr val="bg1"/>
                </a:solidFill>
                <a:latin typeface="Consolas" panose="020B0609020204030204" pitchFamily="49" charset="0"/>
              </a:rPr>
              <a:t>Hier zeigt sich schön,</a:t>
            </a:r>
          </a:p>
          <a:p>
            <a:r>
              <a:rPr lang="de-DE" dirty="0" smtClean="0">
                <a:solidFill>
                  <a:schemeClr val="bg1"/>
                </a:solidFill>
                <a:latin typeface="Consolas" panose="020B0609020204030204" pitchFamily="49" charset="0"/>
              </a:rPr>
              <a:t>dass sich XML/HTML</a:t>
            </a:r>
          </a:p>
          <a:p>
            <a:r>
              <a:rPr lang="de-DE" dirty="0" smtClean="0">
                <a:solidFill>
                  <a:schemeClr val="bg1"/>
                </a:solidFill>
                <a:latin typeface="Consolas" panose="020B0609020204030204" pitchFamily="49" charset="0"/>
              </a:rPr>
              <a:t>leicht rendern</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anzeigen lässt</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(vergleiche Folie 23)</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XML &gt; Anzeige/PDF</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Anzeige/PDF &gt; XML</a:t>
            </a:r>
            <a:endParaRPr lang="de-DE" dirty="0">
              <a:solidFill>
                <a:schemeClr val="bg1"/>
              </a:solidFill>
              <a:latin typeface="Consolas" panose="020B0609020204030204" pitchFamily="49" charset="0"/>
            </a:endParaRPr>
          </a:p>
        </p:txBody>
      </p:sp>
    </p:spTree>
    <p:extLst>
      <p:ext uri="{BB962C8B-B14F-4D97-AF65-F5344CB8AC3E}">
        <p14:creationId xmlns:p14="http://schemas.microsoft.com/office/powerpoint/2010/main" val="284455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feld 3"/>
          <p:cNvSpPr txBox="1"/>
          <p:nvPr/>
        </p:nvSpPr>
        <p:spPr>
          <a:xfrm>
            <a:off x="343977" y="117231"/>
            <a:ext cx="11223731" cy="1200329"/>
          </a:xfrm>
          <a:prstGeom prst="rect">
            <a:avLst/>
          </a:prstGeom>
          <a:noFill/>
        </p:spPr>
        <p:txBody>
          <a:bodyPr wrap="square" rtlCol="0">
            <a:spAutoFit/>
          </a:bodyPr>
          <a:lstStyle/>
          <a:p>
            <a:r>
              <a:rPr lang="de-DE" dirty="0" smtClean="0">
                <a:solidFill>
                  <a:schemeClr val="bg1"/>
                </a:solidFill>
                <a:latin typeface="Consolas" panose="020B0609020204030204" pitchFamily="49" charset="0"/>
              </a:rPr>
              <a:t>XML ist eine grundlegende Kulturtechnik (!!!)</a:t>
            </a:r>
          </a:p>
          <a:p>
            <a:endParaRPr lang="de-DE" dirty="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Wenn HTML eine Konvention (TAG-Namen / Attribute) für das WWW ist,</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gibt es dann auch eine Konvention für Korpora und digitale Kulturgüter?</a:t>
            </a:r>
          </a:p>
        </p:txBody>
      </p:sp>
      <p:sp>
        <p:nvSpPr>
          <p:cNvPr id="22" name="Textfeld 21"/>
          <p:cNvSpPr txBox="1"/>
          <p:nvPr/>
        </p:nvSpPr>
        <p:spPr>
          <a:xfrm>
            <a:off x="4467511" y="1523022"/>
            <a:ext cx="2976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noProof="0" dirty="0" smtClean="0">
                <a:solidFill>
                  <a:prstClr val="white"/>
                </a:solidFill>
                <a:latin typeface="Consolas" panose="020B0609020204030204" pitchFamily="49" charset="0"/>
              </a:rPr>
              <a:t>JEIN</a:t>
            </a:r>
            <a:endParaRPr kumimoji="0" lang="de-DE" sz="3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grpSp>
        <p:nvGrpSpPr>
          <p:cNvPr id="8" name="Gruppieren 7"/>
          <p:cNvGrpSpPr/>
          <p:nvPr/>
        </p:nvGrpSpPr>
        <p:grpSpPr>
          <a:xfrm>
            <a:off x="343977" y="2110749"/>
            <a:ext cx="5409843" cy="4552140"/>
            <a:chOff x="343977" y="2110749"/>
            <a:chExt cx="5409843" cy="4552140"/>
          </a:xfrm>
        </p:grpSpPr>
        <p:sp>
          <p:nvSpPr>
            <p:cNvPr id="24" name="Textfeld 23"/>
            <p:cNvSpPr txBox="1"/>
            <p:nvPr/>
          </p:nvSpPr>
          <p:spPr>
            <a:xfrm>
              <a:off x="1560566" y="2110749"/>
              <a:ext cx="2976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noProof="0" dirty="0" smtClean="0">
                  <a:solidFill>
                    <a:prstClr val="white"/>
                  </a:solidFill>
                  <a:latin typeface="Consolas" panose="020B0609020204030204" pitchFamily="49" charset="0"/>
                </a:rPr>
                <a:t>JA</a:t>
              </a:r>
              <a:endParaRPr kumimoji="0" lang="de-DE" sz="3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27" name="Textfeld 26"/>
            <p:cNvSpPr txBox="1"/>
            <p:nvPr/>
          </p:nvSpPr>
          <p:spPr>
            <a:xfrm>
              <a:off x="343977" y="2692571"/>
              <a:ext cx="5409843" cy="39703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e-DE" noProof="0" dirty="0" smtClean="0">
                  <a:solidFill>
                    <a:prstClr val="white"/>
                  </a:solidFill>
                  <a:latin typeface="Consolas" panose="020B0609020204030204" pitchFamily="49" charset="0"/>
                </a:rPr>
                <a:t>Es gibt Standards/Konventionen für den Austausch von Daten. Der wichtigste ist</a:t>
              </a:r>
              <a:br>
                <a:rPr lang="de-DE" noProof="0" dirty="0" smtClean="0">
                  <a:solidFill>
                    <a:prstClr val="white"/>
                  </a:solidFill>
                  <a:latin typeface="Consolas" panose="020B0609020204030204" pitchFamily="49" charset="0"/>
                </a:rPr>
              </a:br>
              <a:r>
                <a:rPr lang="de-DE" noProof="0" dirty="0" smtClean="0">
                  <a:solidFill>
                    <a:prstClr val="white"/>
                  </a:solidFill>
                  <a:latin typeface="Consolas" panose="020B0609020204030204" pitchFamily="49" charset="0"/>
                </a:rPr>
                <a:t>TEI-XML</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dirty="0">
                <a:ln>
                  <a:noFill/>
                </a:ln>
                <a:solidFill>
                  <a:prstClr val="white"/>
                </a:solidFill>
                <a:effectLst/>
                <a:uLnTx/>
                <a:uFillTx/>
                <a:latin typeface="Consolas" panose="020B0609020204030204" pitchFamily="49" charset="0"/>
              </a:endParaRPr>
            </a:p>
            <a:p>
              <a:pPr lvl="0">
                <a:defRPr/>
              </a:pPr>
              <a:r>
                <a:rPr lang="de-DE" dirty="0">
                  <a:solidFill>
                    <a:prstClr val="white"/>
                  </a:solidFill>
                  <a:latin typeface="Consolas" panose="020B0609020204030204" pitchFamily="49" charset="0"/>
                </a:rPr>
                <a:t>https://tei-c.org</a:t>
              </a:r>
              <a:r>
                <a:rPr lang="de-DE" dirty="0" smtClean="0">
                  <a:solidFill>
                    <a:prstClr val="white"/>
                  </a:solidFill>
                  <a:latin typeface="Consolas" panose="020B0609020204030204" pitchFamily="49" charset="0"/>
                </a:rPr>
                <a:t>/</a:t>
              </a:r>
              <a:br>
                <a:rPr lang="de-DE" dirty="0" smtClean="0">
                  <a:solidFill>
                    <a:prstClr val="white"/>
                  </a:solidFill>
                  <a:latin typeface="Consolas" panose="020B0609020204030204" pitchFamily="49" charset="0"/>
                </a:rPr>
              </a:br>
              <a:r>
                <a:rPr lang="de-DE" dirty="0" smtClean="0">
                  <a:solidFill>
                    <a:prstClr val="white"/>
                  </a:solidFill>
                  <a:latin typeface="Consolas" panose="020B0609020204030204" pitchFamily="49" charset="0"/>
                </a:rPr>
                <a:t>Projektseite</a:t>
              </a:r>
            </a:p>
            <a:p>
              <a:pPr lvl="0">
                <a:defRPr/>
              </a:pPr>
              <a:endParaRPr kumimoji="0" lang="de-DE" b="0" i="0" u="none" strike="noStrike" kern="1200" cap="none" spc="0" normalizeH="0" baseline="0" noProof="0" dirty="0">
                <a:ln>
                  <a:noFill/>
                </a:ln>
                <a:solidFill>
                  <a:prstClr val="white"/>
                </a:solidFill>
                <a:effectLst/>
                <a:uLnTx/>
                <a:uFillTx/>
                <a:latin typeface="Consolas" panose="020B0609020204030204" pitchFamily="49" charset="0"/>
              </a:endParaRPr>
            </a:p>
            <a:p>
              <a:pPr lvl="0">
                <a:defRPr/>
              </a:pPr>
              <a:r>
                <a:rPr lang="de-DE" dirty="0">
                  <a:solidFill>
                    <a:prstClr val="white"/>
                  </a:solidFill>
                  <a:latin typeface="Consolas" panose="020B0609020204030204" pitchFamily="49" charset="0"/>
                </a:rPr>
                <a:t>https://</a:t>
              </a:r>
              <a:r>
                <a:rPr lang="de-DE" dirty="0" smtClean="0">
                  <a:solidFill>
                    <a:prstClr val="white"/>
                  </a:solidFill>
                  <a:latin typeface="Consolas" panose="020B0609020204030204" pitchFamily="49" charset="0"/>
                </a:rPr>
                <a:t>de.dariah.eu/tei-tutorial</a:t>
              </a:r>
              <a:br>
                <a:rPr lang="de-DE" dirty="0" smtClean="0">
                  <a:solidFill>
                    <a:prstClr val="white"/>
                  </a:solidFill>
                  <a:latin typeface="Consolas" panose="020B0609020204030204" pitchFamily="49" charset="0"/>
                </a:rPr>
              </a:br>
              <a:r>
                <a:rPr lang="de-DE" dirty="0" smtClean="0">
                  <a:solidFill>
                    <a:prstClr val="white"/>
                  </a:solidFill>
                  <a:latin typeface="Consolas" panose="020B0609020204030204" pitchFamily="49" charset="0"/>
                </a:rPr>
                <a:t>Tutorial mit Material aus einem Seminar</a:t>
              </a:r>
              <a:br>
                <a:rPr lang="de-DE" dirty="0" smtClean="0">
                  <a:solidFill>
                    <a:prstClr val="white"/>
                  </a:solidFill>
                  <a:latin typeface="Consolas" panose="020B0609020204030204" pitchFamily="49" charset="0"/>
                </a:rPr>
              </a:br>
              <a:r>
                <a:rPr lang="de-DE" dirty="0" smtClean="0">
                  <a:solidFill>
                    <a:prstClr val="white"/>
                  </a:solidFill>
                  <a:latin typeface="Consolas" panose="020B0609020204030204" pitchFamily="49" charset="0"/>
                </a:rPr>
                <a:t>von Christoph Schöch</a:t>
              </a:r>
            </a:p>
            <a:p>
              <a:pPr lvl="0">
                <a:defRPr/>
              </a:pPr>
              <a:endParaRPr kumimoji="0" lang="de-DE" b="0" i="0" u="none" strike="noStrike" kern="1200" cap="none" spc="0" normalizeH="0" baseline="0" noProof="0" dirty="0">
                <a:ln>
                  <a:noFill/>
                </a:ln>
                <a:solidFill>
                  <a:prstClr val="white"/>
                </a:solidFill>
                <a:effectLst/>
                <a:uLnTx/>
                <a:uFillTx/>
                <a:latin typeface="Consolas" panose="020B0609020204030204" pitchFamily="49" charset="0"/>
              </a:endParaRPr>
            </a:p>
            <a:p>
              <a:pPr lvl="0">
                <a:defRPr/>
              </a:pPr>
              <a:r>
                <a:rPr lang="de-DE" dirty="0" smtClean="0">
                  <a:solidFill>
                    <a:prstClr val="white"/>
                  </a:solidFill>
                  <a:latin typeface="Consolas" panose="020B0609020204030204" pitchFamily="49" charset="0"/>
                </a:rPr>
                <a:t>Wenn man ein Projekt startet, sollte man sich einen Überblick zu Standards und Konventionen verschaffen.</a:t>
              </a:r>
              <a:endParaRPr kumimoji="0" lang="de-DE" b="0" i="0" u="none" strike="noStrike" kern="1200" cap="none" spc="0" normalizeH="0" baseline="0" noProof="0" dirty="0">
                <a:ln>
                  <a:noFill/>
                </a:ln>
                <a:solidFill>
                  <a:prstClr val="white"/>
                </a:solidFill>
                <a:effectLst/>
                <a:uLnTx/>
                <a:uFillTx/>
                <a:latin typeface="Consolas" panose="020B0609020204030204" pitchFamily="49" charset="0"/>
              </a:endParaRPr>
            </a:p>
          </p:txBody>
        </p:sp>
      </p:grpSp>
      <p:grpSp>
        <p:nvGrpSpPr>
          <p:cNvPr id="3" name="Gruppieren 2"/>
          <p:cNvGrpSpPr/>
          <p:nvPr/>
        </p:nvGrpSpPr>
        <p:grpSpPr>
          <a:xfrm>
            <a:off x="6396315" y="2110748"/>
            <a:ext cx="5409843" cy="3444145"/>
            <a:chOff x="6396315" y="2110748"/>
            <a:chExt cx="5409843" cy="3444145"/>
          </a:xfrm>
        </p:grpSpPr>
        <p:sp>
          <p:nvSpPr>
            <p:cNvPr id="26" name="Textfeld 25"/>
            <p:cNvSpPr txBox="1"/>
            <p:nvPr/>
          </p:nvSpPr>
          <p:spPr>
            <a:xfrm>
              <a:off x="7612904" y="2110748"/>
              <a:ext cx="2976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noProof="0" dirty="0" smtClean="0">
                  <a:solidFill>
                    <a:prstClr val="white"/>
                  </a:solidFill>
                  <a:latin typeface="Consolas" panose="020B0609020204030204" pitchFamily="49" charset="0"/>
                </a:rPr>
                <a:t>NEIN</a:t>
              </a:r>
              <a:endParaRPr kumimoji="0" lang="de-DE" sz="32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
          <p:nvSpPr>
            <p:cNvPr id="28" name="Textfeld 27"/>
            <p:cNvSpPr txBox="1"/>
            <p:nvPr/>
          </p:nvSpPr>
          <p:spPr>
            <a:xfrm>
              <a:off x="6396315" y="2692571"/>
              <a:ext cx="5409843" cy="28623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smtClean="0">
                  <a:ln>
                    <a:noFill/>
                  </a:ln>
                  <a:solidFill>
                    <a:prstClr val="white"/>
                  </a:solidFill>
                  <a:effectLst/>
                  <a:uLnTx/>
                  <a:uFillTx/>
                  <a:latin typeface="Consolas" panose="020B0609020204030204" pitchFamily="49" charset="0"/>
                </a:rPr>
                <a:t>Fast</a:t>
              </a:r>
              <a:r>
                <a:rPr kumimoji="0" lang="de-DE" b="0" i="0" u="none" strike="noStrike" kern="1200" cap="none" spc="0" normalizeH="0" noProof="0" dirty="0" smtClean="0">
                  <a:ln>
                    <a:noFill/>
                  </a:ln>
                  <a:solidFill>
                    <a:prstClr val="white"/>
                  </a:solidFill>
                  <a:effectLst/>
                  <a:uLnTx/>
                  <a:uFillTx/>
                  <a:latin typeface="Consolas" panose="020B0609020204030204" pitchFamily="49" charset="0"/>
                </a:rPr>
                <a:t> jedes </a:t>
              </a:r>
              <a:r>
                <a:rPr kumimoji="0" lang="de-DE" b="0" i="0" u="none" strike="noStrike" kern="1200" cap="none" spc="0" normalizeH="0" noProof="0" dirty="0" err="1" smtClean="0">
                  <a:ln>
                    <a:noFill/>
                  </a:ln>
                  <a:solidFill>
                    <a:prstClr val="white"/>
                  </a:solidFill>
                  <a:effectLst/>
                  <a:uLnTx/>
                  <a:uFillTx/>
                  <a:latin typeface="Consolas" panose="020B0609020204030204" pitchFamily="49" charset="0"/>
                </a:rPr>
                <a:t>Korpusrecherche</a:t>
              </a:r>
              <a:r>
                <a:rPr kumimoji="0" lang="de-DE" b="0" i="0" u="none" strike="noStrike" kern="1200" cap="none" spc="0" normalizeH="0" noProof="0" dirty="0" smtClean="0">
                  <a:ln>
                    <a:noFill/>
                  </a:ln>
                  <a:solidFill>
                    <a:prstClr val="white"/>
                  </a:solidFill>
                  <a:effectLst/>
                  <a:uLnTx/>
                  <a:uFillTx/>
                  <a:latin typeface="Consolas" panose="020B0609020204030204" pitchFamily="49" charset="0"/>
                </a:rPr>
                <a:t>-System nutzt ein eigenes (internes) Datenformat. Daten werden beim Import ggf. konvertiert. Dabei werden ggf. nicht alle Informationen übernommen konvertiert.</a:t>
              </a:r>
            </a:p>
            <a:p>
              <a:pPr marL="0" marR="0" lvl="0" indent="0" defTabSz="914400" rtl="0" eaLnBrk="1" fontAlgn="auto" latinLnBrk="0" hangingPunct="1">
                <a:lnSpc>
                  <a:spcPct val="100000"/>
                </a:lnSpc>
                <a:spcBef>
                  <a:spcPts val="0"/>
                </a:spcBef>
                <a:spcAft>
                  <a:spcPts val="0"/>
                </a:spcAft>
                <a:buClrTx/>
                <a:buSzTx/>
                <a:buFontTx/>
                <a:buNone/>
                <a:tabLst/>
                <a:defRPr/>
              </a:pPr>
              <a:r>
                <a:rPr lang="de-DE" baseline="0" dirty="0" smtClean="0">
                  <a:solidFill>
                    <a:prstClr val="white"/>
                  </a:solidFill>
                  <a:latin typeface="Consolas" panose="020B0609020204030204" pitchFamily="49" charset="0"/>
                </a:rPr>
                <a:t>Vergleiche hierzu</a:t>
              </a:r>
              <a:r>
                <a:rPr lang="de-DE" dirty="0" smtClean="0">
                  <a:solidFill>
                    <a:prstClr val="white"/>
                  </a:solidFill>
                  <a:latin typeface="Consolas" panose="020B0609020204030204" pitchFamily="49" charset="0"/>
                </a:rPr>
                <a:t> „Know-how Problematik“ des Tool-Chain auf Folie 18.</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prstClr val="white"/>
                </a:solidFill>
                <a:effectLst/>
                <a:uLnTx/>
                <a:uFillTx/>
                <a:latin typeface="Consolas" panose="020B0609020204030204" pitchFamily="49"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de-DE" dirty="0" smtClean="0">
                  <a:solidFill>
                    <a:prstClr val="white"/>
                  </a:solidFill>
                  <a:latin typeface="Consolas" panose="020B0609020204030204" pitchFamily="49" charset="0"/>
                </a:rPr>
                <a:t>Leider gibt es zudem mehrere konkurrierende Standards/Konventionen.</a:t>
              </a:r>
              <a:endParaRPr kumimoji="0" lang="de-DE" b="0" i="0" u="none" strike="noStrike" kern="1200" cap="none" spc="0" normalizeH="0" baseline="0" noProof="0" dirty="0">
                <a:ln>
                  <a:noFill/>
                </a:ln>
                <a:solidFill>
                  <a:prstClr val="white"/>
                </a:solidFill>
                <a:effectLst/>
                <a:uLnTx/>
                <a:uFillTx/>
                <a:latin typeface="Consolas" panose="020B0609020204030204" pitchFamily="49" charset="0"/>
              </a:endParaRPr>
            </a:p>
          </p:txBody>
        </p:sp>
      </p:grpSp>
    </p:spTree>
    <p:extLst>
      <p:ext uri="{BB962C8B-B14F-4D97-AF65-F5344CB8AC3E}">
        <p14:creationId xmlns:p14="http://schemas.microsoft.com/office/powerpoint/2010/main" val="392310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efulDapperBlackfly-mobile">
            <a:hlinkClick r:id="" action="ppaction://media"/>
            <a:extLst>
              <a:ext uri="{FF2B5EF4-FFF2-40B4-BE49-F238E27FC236}">
                <a16:creationId xmlns:a16="http://schemas.microsoft.com/office/drawing/2014/main" id="{ABDC99B2-E7E4-4ACC-BDBE-597F797D98D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
            <a:ext cx="12192000" cy="7008812"/>
          </a:xfrm>
          <a:prstGeom prst="rect">
            <a:avLst/>
          </a:prstGeom>
        </p:spPr>
      </p:pic>
      <p:sp>
        <p:nvSpPr>
          <p:cNvPr id="3" name="Textfeld 2">
            <a:extLst>
              <a:ext uri="{FF2B5EF4-FFF2-40B4-BE49-F238E27FC236}">
                <a16:creationId xmlns:a16="http://schemas.microsoft.com/office/drawing/2014/main" id="{8CF93F93-D577-4415-A57C-5DD08D54B3E8}"/>
              </a:ext>
            </a:extLst>
          </p:cNvPr>
          <p:cNvSpPr txBox="1"/>
          <p:nvPr/>
        </p:nvSpPr>
        <p:spPr>
          <a:xfrm>
            <a:off x="8136941" y="2959642"/>
            <a:ext cx="4199438" cy="1089529"/>
          </a:xfrm>
          <a:prstGeom prst="rect">
            <a:avLst/>
          </a:prstGeom>
          <a:noFill/>
        </p:spPr>
        <p:txBody>
          <a:bodyPr wrap="square" rtlCol="0">
            <a:spAutoFit/>
          </a:bodyPr>
          <a:lstStyle/>
          <a:p>
            <a:r>
              <a:rPr lang="de-DE" sz="6480" b="1" dirty="0" smtClean="0">
                <a:solidFill>
                  <a:schemeClr val="bg1"/>
                </a:solidFill>
                <a:latin typeface="Consolas" panose="020B0609020204030204" pitchFamily="49" charset="0"/>
              </a:rPr>
              <a:t>Beispiel</a:t>
            </a:r>
            <a:endParaRPr lang="de-DE" sz="6480" b="1" dirty="0">
              <a:solidFill>
                <a:schemeClr val="bg1"/>
              </a:solidFill>
              <a:latin typeface="Consolas" panose="020B0609020204030204" pitchFamily="49" charset="0"/>
            </a:endParaRPr>
          </a:p>
        </p:txBody>
      </p:sp>
    </p:spTree>
    <p:extLst>
      <p:ext uri="{BB962C8B-B14F-4D97-AF65-F5344CB8AC3E}">
        <p14:creationId xmlns:p14="http://schemas.microsoft.com/office/powerpoint/2010/main" val="20619923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FDE69C28-89C0-435F-B7E3-1CDBD528F966}"/>
              </a:ext>
            </a:extLst>
          </p:cNvPr>
          <p:cNvSpPr txBox="1">
            <a:spLocks/>
          </p:cNvSpPr>
          <p:nvPr/>
        </p:nvSpPr>
        <p:spPr>
          <a:xfrm>
            <a:off x="95250" y="1"/>
            <a:ext cx="12001500" cy="175746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88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t>Kurzvorstellung</a:t>
            </a:r>
            <a: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b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b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endParaRPr>
          </a:p>
        </p:txBody>
      </p:sp>
      <p:sp>
        <p:nvSpPr>
          <p:cNvPr id="3" name="Rechteck 2"/>
          <p:cNvSpPr/>
          <p:nvPr/>
        </p:nvSpPr>
        <p:spPr>
          <a:xfrm>
            <a:off x="890752" y="1542359"/>
            <a:ext cx="10547131" cy="3416320"/>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Dr. Jan Oliver Rüdiger</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Studium: Germanistik, Informatik und Kunstwissenschaft</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Promotionsthema: </a:t>
            </a: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
            </a:r>
            <a:b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b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CorpusExplorer </a:t>
            </a: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Zur Theorie und Praxis </a:t>
            </a: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der </a:t>
            </a:r>
            <a:r>
              <a:rPr kumimoji="0" lang="de-DE" sz="18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korpuslinguistischen</a:t>
            </a: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 </a:t>
            </a: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Analyse</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Wissenschaftlicher Mitarbeiter IDS – Abteilung Lexik</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Projekt: Lexikologische </a:t>
            </a: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Informationssysteme (LIS</a:t>
            </a: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 &gt;&gt;&gt; OWID</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Projekt: Text</a:t>
            </a: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am IDS: Lexikalische Ressourcen in der </a:t>
            </a: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NFDI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Projektberatung</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Forschungsschwerpunkte</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Softwareentwicklung für die Digital </a:t>
            </a:r>
            <a:r>
              <a:rPr kumimoji="0" lang="de-DE" sz="1800" b="0" i="0" u="none" strike="noStrike" kern="1200" cap="none" spc="0" normalizeH="0" baseline="0" noProof="0" dirty="0" err="1" smtClean="0">
                <a:ln>
                  <a:noFill/>
                </a:ln>
                <a:solidFill>
                  <a:prstClr val="white"/>
                </a:solidFill>
                <a:effectLst/>
                <a:uLnTx/>
                <a:uFillTx/>
                <a:latin typeface="Consolas" panose="020B0609020204030204" pitchFamily="49" charset="0"/>
                <a:ea typeface="+mn-ea"/>
                <a:cs typeface="+mn-cs"/>
              </a:rPr>
              <a:t>Humanities</a:t>
            </a: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Data-Mining, Text-Mining, </a:t>
            </a: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Natural-Language-Processing</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Entwicklung und Optimierung von </a:t>
            </a:r>
            <a:r>
              <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n-ea"/>
                <a:cs typeface="+mn-cs"/>
              </a:rPr>
              <a:t>Algorithmen / Echtzeitanalyse</a:t>
            </a:r>
            <a:endParaRPr kumimoji="0" lang="de-DE"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p:txBody>
      </p:sp>
    </p:spTree>
    <p:extLst>
      <p:ext uri="{BB962C8B-B14F-4D97-AF65-F5344CB8AC3E}">
        <p14:creationId xmlns:p14="http://schemas.microsoft.com/office/powerpoint/2010/main" val="2350736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57" y="1405059"/>
            <a:ext cx="1461844" cy="2096059"/>
          </a:xfrm>
          <a:prstGeom prst="rect">
            <a:avLst/>
          </a:prstGeom>
        </p:spPr>
      </p:pic>
      <p:sp>
        <p:nvSpPr>
          <p:cNvPr id="5" name="Textfeld 4"/>
          <p:cNvSpPr txBox="1"/>
          <p:nvPr/>
        </p:nvSpPr>
        <p:spPr>
          <a:xfrm>
            <a:off x="1936880" y="1297354"/>
            <a:ext cx="3097323" cy="1477328"/>
          </a:xfrm>
          <a:prstGeom prst="rect">
            <a:avLst/>
          </a:prstGeom>
          <a:noFill/>
        </p:spPr>
        <p:txBody>
          <a:bodyPr wrap="none" rtlCol="0">
            <a:spAutoFit/>
          </a:bodyPr>
          <a:lstStyle/>
          <a:p>
            <a:r>
              <a:rPr lang="de-DE" dirty="0" smtClean="0">
                <a:solidFill>
                  <a:schemeClr val="bg1"/>
                </a:solidFill>
                <a:latin typeface="Consolas" panose="020B0609020204030204" pitchFamily="49" charset="0"/>
              </a:rPr>
              <a:t>ISBN-10:‎ </a:t>
            </a:r>
            <a:r>
              <a:rPr lang="de-DE" dirty="0">
                <a:solidFill>
                  <a:schemeClr val="bg1"/>
                </a:solidFill>
                <a:latin typeface="Consolas" panose="020B0609020204030204" pitchFamily="49" charset="0"/>
              </a:rPr>
              <a:t>3825234339</a:t>
            </a:r>
          </a:p>
          <a:p>
            <a:r>
              <a:rPr lang="de-DE" dirty="0" smtClean="0">
                <a:solidFill>
                  <a:schemeClr val="bg1"/>
                </a:solidFill>
                <a:latin typeface="Consolas" panose="020B0609020204030204" pitchFamily="49" charset="0"/>
              </a:rPr>
              <a:t>ISBN-13:‎ 978-3825234331</a:t>
            </a:r>
          </a:p>
          <a:p>
            <a:r>
              <a:rPr lang="de-DE" dirty="0" smtClean="0">
                <a:solidFill>
                  <a:schemeClr val="bg1"/>
                </a:solidFill>
                <a:latin typeface="Consolas" panose="020B0609020204030204" pitchFamily="49" charset="0"/>
              </a:rPr>
              <a:t>Kurz &amp; knackig</a:t>
            </a:r>
          </a:p>
          <a:p>
            <a:r>
              <a:rPr lang="de-DE" dirty="0" smtClean="0">
                <a:solidFill>
                  <a:schemeClr val="bg1"/>
                </a:solidFill>
                <a:latin typeface="Consolas" panose="020B0609020204030204" pitchFamily="49" charset="0"/>
              </a:rPr>
              <a:t>Praxisrelevant</a:t>
            </a:r>
          </a:p>
          <a:p>
            <a:r>
              <a:rPr lang="de-DE" dirty="0" smtClean="0">
                <a:solidFill>
                  <a:schemeClr val="bg1"/>
                </a:solidFill>
                <a:latin typeface="Consolas" panose="020B0609020204030204" pitchFamily="49" charset="0"/>
              </a:rPr>
              <a:t>günstig </a:t>
            </a:r>
            <a:endParaRPr lang="de-DE" dirty="0">
              <a:solidFill>
                <a:schemeClr val="bg1"/>
              </a:solidFill>
              <a:latin typeface="Consolas" panose="020B0609020204030204" pitchFamily="49" charset="0"/>
            </a:endParaRPr>
          </a:p>
        </p:txBody>
      </p:sp>
      <p:pic>
        <p:nvPicPr>
          <p:cNvPr id="7" name="Grafik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8006" y="4591423"/>
            <a:ext cx="1330795" cy="1977407"/>
          </a:xfrm>
          <a:prstGeom prst="rect">
            <a:avLst/>
          </a:prstGeom>
        </p:spPr>
      </p:pic>
      <p:sp>
        <p:nvSpPr>
          <p:cNvPr id="8" name="Textfeld 7"/>
          <p:cNvSpPr txBox="1"/>
          <p:nvPr/>
        </p:nvSpPr>
        <p:spPr>
          <a:xfrm>
            <a:off x="366957" y="4183532"/>
            <a:ext cx="4870244"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Würde ich nicht nochmal kaufen/lesen:</a:t>
            </a: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880" y="4591423"/>
            <a:ext cx="1239063" cy="1977408"/>
          </a:xfrm>
          <a:prstGeom prst="rect">
            <a:avLst/>
          </a:prstGeom>
        </p:spPr>
      </p:pic>
      <p:pic>
        <p:nvPicPr>
          <p:cNvPr id="10" name="Grafik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49534" y="1475777"/>
            <a:ext cx="1418523" cy="2150941"/>
          </a:xfrm>
          <a:prstGeom prst="rect">
            <a:avLst/>
          </a:prstGeom>
        </p:spPr>
      </p:pic>
      <p:sp>
        <p:nvSpPr>
          <p:cNvPr id="11" name="Textfeld 10"/>
          <p:cNvSpPr txBox="1"/>
          <p:nvPr/>
        </p:nvSpPr>
        <p:spPr>
          <a:xfrm>
            <a:off x="8570734" y="3721867"/>
            <a:ext cx="3097323" cy="923330"/>
          </a:xfrm>
          <a:prstGeom prst="rect">
            <a:avLst/>
          </a:prstGeom>
          <a:noFill/>
        </p:spPr>
        <p:txBody>
          <a:bodyPr wrap="none" rtlCol="0">
            <a:spAutoFit/>
          </a:bodyPr>
          <a:lstStyle/>
          <a:p>
            <a:pPr algn="r"/>
            <a:r>
              <a:rPr lang="de-DE" dirty="0" smtClean="0">
                <a:solidFill>
                  <a:schemeClr val="bg1"/>
                </a:solidFill>
                <a:latin typeface="Consolas" panose="020B0609020204030204" pitchFamily="49" charset="0"/>
              </a:rPr>
              <a:t>ISBN-10: ‎3476026434</a:t>
            </a:r>
            <a:endParaRPr lang="de-DE" dirty="0">
              <a:solidFill>
                <a:schemeClr val="bg1"/>
              </a:solidFill>
              <a:latin typeface="Consolas" panose="020B0609020204030204" pitchFamily="49" charset="0"/>
            </a:endParaRPr>
          </a:p>
          <a:p>
            <a:pPr algn="r"/>
            <a:r>
              <a:rPr lang="de-DE" dirty="0" smtClean="0">
                <a:solidFill>
                  <a:schemeClr val="bg1"/>
                </a:solidFill>
                <a:latin typeface="Consolas" panose="020B0609020204030204" pitchFamily="49" charset="0"/>
              </a:rPr>
              <a:t>ISBN-13: ‎978-3476026439</a:t>
            </a:r>
          </a:p>
          <a:p>
            <a:pPr algn="r"/>
            <a:r>
              <a:rPr lang="de-DE" dirty="0" smtClean="0">
                <a:solidFill>
                  <a:schemeClr val="bg1"/>
                </a:solidFill>
                <a:latin typeface="Consolas" panose="020B0609020204030204" pitchFamily="49" charset="0"/>
              </a:rPr>
              <a:t>Ok</a:t>
            </a:r>
            <a:endParaRPr lang="de-DE" dirty="0">
              <a:solidFill>
                <a:schemeClr val="bg1"/>
              </a:solidFill>
              <a:latin typeface="Consolas" panose="020B0609020204030204" pitchFamily="49" charset="0"/>
            </a:endParaRPr>
          </a:p>
        </p:txBody>
      </p:sp>
      <p:pic>
        <p:nvPicPr>
          <p:cNvPr id="13" name="Grafik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37555" y="1380916"/>
            <a:ext cx="1506342" cy="2120202"/>
          </a:xfrm>
          <a:prstGeom prst="rect">
            <a:avLst/>
          </a:prstGeom>
        </p:spPr>
      </p:pic>
      <p:sp>
        <p:nvSpPr>
          <p:cNvPr id="14" name="Textfeld 13"/>
          <p:cNvSpPr txBox="1"/>
          <p:nvPr/>
        </p:nvSpPr>
        <p:spPr>
          <a:xfrm>
            <a:off x="6728628" y="1380916"/>
            <a:ext cx="3224023" cy="1477328"/>
          </a:xfrm>
          <a:prstGeom prst="rect">
            <a:avLst/>
          </a:prstGeom>
          <a:noFill/>
        </p:spPr>
        <p:txBody>
          <a:bodyPr wrap="none" rtlCol="0">
            <a:spAutoFit/>
          </a:bodyPr>
          <a:lstStyle/>
          <a:p>
            <a:r>
              <a:rPr lang="de-DE" dirty="0" smtClean="0">
                <a:solidFill>
                  <a:schemeClr val="bg1"/>
                </a:solidFill>
                <a:latin typeface="Consolas" panose="020B0609020204030204" pitchFamily="49" charset="0"/>
              </a:rPr>
              <a:t>ISBN-10: ‎3823368869</a:t>
            </a:r>
          </a:p>
          <a:p>
            <a:r>
              <a:rPr lang="de-DE" dirty="0" smtClean="0">
                <a:solidFill>
                  <a:schemeClr val="bg1"/>
                </a:solidFill>
                <a:latin typeface="Consolas" panose="020B0609020204030204" pitchFamily="49" charset="0"/>
              </a:rPr>
              <a:t>ISBN-13: 978-3823368861</a:t>
            </a:r>
          </a:p>
          <a:p>
            <a:r>
              <a:rPr lang="de-DE" dirty="0" smtClean="0">
                <a:solidFill>
                  <a:schemeClr val="bg1"/>
                </a:solidFill>
                <a:latin typeface="Consolas" panose="020B0609020204030204" pitchFamily="49" charset="0"/>
              </a:rPr>
              <a:t>Gut – wird oft zitiert</a:t>
            </a:r>
          </a:p>
          <a:p>
            <a:r>
              <a:rPr lang="de-DE" dirty="0" smtClean="0">
                <a:solidFill>
                  <a:schemeClr val="bg1"/>
                </a:solidFill>
                <a:latin typeface="Consolas" panose="020B0609020204030204" pitchFamily="49" charset="0"/>
              </a:rPr>
              <a:t>Manche Punkte diskutabel</a:t>
            </a:r>
          </a:p>
          <a:p>
            <a:r>
              <a:rPr lang="de-DE" dirty="0" smtClean="0">
                <a:solidFill>
                  <a:schemeClr val="bg1"/>
                </a:solidFill>
                <a:latin typeface="Consolas" panose="020B0609020204030204" pitchFamily="49" charset="0"/>
              </a:rPr>
              <a:t>Gut für Einsteige*innen</a:t>
            </a:r>
            <a:endParaRPr lang="de-DE" dirty="0">
              <a:solidFill>
                <a:schemeClr val="bg1"/>
              </a:solidFill>
              <a:latin typeface="Consolas" panose="020B0609020204030204" pitchFamily="49" charset="0"/>
            </a:endParaRPr>
          </a:p>
        </p:txBody>
      </p:sp>
      <p:sp>
        <p:nvSpPr>
          <p:cNvPr id="16" name="Titel 2">
            <a:extLst>
              <a:ext uri="{FF2B5EF4-FFF2-40B4-BE49-F238E27FC236}">
                <a16:creationId xmlns:a16="http://schemas.microsoft.com/office/drawing/2014/main" id="{FDE69C28-89C0-435F-B7E3-1CDBD528F966}"/>
              </a:ext>
            </a:extLst>
          </p:cNvPr>
          <p:cNvSpPr txBox="1">
            <a:spLocks/>
          </p:cNvSpPr>
          <p:nvPr/>
        </p:nvSpPr>
        <p:spPr>
          <a:xfrm>
            <a:off x="95250" y="-156087"/>
            <a:ext cx="12001500" cy="17574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8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Eigener</a:t>
            </a:r>
            <a:r>
              <a:rPr kumimoji="0" lang="de-DE" sz="8800" b="0" i="0" u="none" strike="noStrike" kern="1200" cap="none" spc="0" normalizeH="0" noProof="0" dirty="0" smtClean="0">
                <a:ln>
                  <a:noFill/>
                </a:ln>
                <a:solidFill>
                  <a:prstClr val="white"/>
                </a:solidFill>
                <a:effectLst/>
                <a:uLnTx/>
                <a:uFillTx/>
                <a:latin typeface="Consolas" panose="020B0609020204030204" pitchFamily="49" charset="0"/>
                <a:ea typeface="+mj-ea"/>
                <a:cs typeface="+mj-cs"/>
              </a:rPr>
              <a:t> Einstieg</a:t>
            </a: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b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endParaRPr>
          </a:p>
        </p:txBody>
      </p:sp>
      <p:pic>
        <p:nvPicPr>
          <p:cNvPr id="17" name="Grafik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4022" y="4596550"/>
            <a:ext cx="1396679" cy="1972280"/>
          </a:xfrm>
          <a:prstGeom prst="rect">
            <a:avLst/>
          </a:prstGeom>
        </p:spPr>
      </p:pic>
    </p:spTree>
    <p:extLst>
      <p:ext uri="{BB962C8B-B14F-4D97-AF65-F5344CB8AC3E}">
        <p14:creationId xmlns:p14="http://schemas.microsoft.com/office/powerpoint/2010/main" val="2169067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FDE69C28-89C0-435F-B7E3-1CDBD528F966}"/>
              </a:ext>
            </a:extLst>
          </p:cNvPr>
          <p:cNvSpPr txBox="1">
            <a:spLocks/>
          </p:cNvSpPr>
          <p:nvPr/>
        </p:nvSpPr>
        <p:spPr>
          <a:xfrm>
            <a:off x="79619" y="-371684"/>
            <a:ext cx="12001500" cy="17574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8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Eigene Vertiefung</a:t>
            </a: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endParaRPr>
          </a:p>
        </p:txBody>
      </p:sp>
      <p:pic>
        <p:nvPicPr>
          <p:cNvPr id="12" name="Grafik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4140" y="1625601"/>
            <a:ext cx="1212590" cy="1926545"/>
          </a:xfrm>
          <a:prstGeom prst="rect">
            <a:avLst/>
          </a:prstGeom>
        </p:spPr>
      </p:pic>
      <p:pic>
        <p:nvPicPr>
          <p:cNvPr id="15" name="Grafik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4140" y="4337539"/>
            <a:ext cx="1303808" cy="1926545"/>
          </a:xfrm>
          <a:prstGeom prst="rect">
            <a:avLst/>
          </a:prstGeom>
        </p:spPr>
      </p:pic>
      <p:pic>
        <p:nvPicPr>
          <p:cNvPr id="16" name="Grafik 1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89204" y="1712000"/>
            <a:ext cx="1354243" cy="1933931"/>
          </a:xfrm>
          <a:prstGeom prst="rect">
            <a:avLst/>
          </a:prstGeom>
        </p:spPr>
      </p:pic>
      <p:pic>
        <p:nvPicPr>
          <p:cNvPr id="17" name="Grafik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27481" y="4323035"/>
            <a:ext cx="1315966" cy="1941049"/>
          </a:xfrm>
          <a:prstGeom prst="rect">
            <a:avLst/>
          </a:prstGeom>
        </p:spPr>
      </p:pic>
      <p:sp>
        <p:nvSpPr>
          <p:cNvPr id="18" name="Textfeld 17"/>
          <p:cNvSpPr txBox="1"/>
          <p:nvPr/>
        </p:nvSpPr>
        <p:spPr>
          <a:xfrm>
            <a:off x="2056730" y="1625601"/>
            <a:ext cx="3857146" cy="2031325"/>
          </a:xfrm>
          <a:prstGeom prst="rect">
            <a:avLst/>
          </a:prstGeom>
          <a:noFill/>
        </p:spPr>
        <p:txBody>
          <a:bodyPr wrap="none" rtlCol="0">
            <a:spAutoFit/>
          </a:bodyPr>
          <a:lstStyle/>
          <a:p>
            <a:r>
              <a:rPr lang="de-DE" dirty="0">
                <a:solidFill>
                  <a:schemeClr val="bg1"/>
                </a:solidFill>
                <a:latin typeface="Consolas" panose="020B0609020204030204" pitchFamily="49" charset="0"/>
              </a:rPr>
              <a:t>ISBN:</a:t>
            </a:r>
            <a:r>
              <a:rPr lang="de-DE" dirty="0" smtClean="0">
                <a:solidFill>
                  <a:schemeClr val="bg1"/>
                </a:solidFill>
                <a:latin typeface="Consolas" panose="020B0609020204030204" pitchFamily="49" charset="0"/>
              </a:rPr>
              <a:t>‎ </a:t>
            </a:r>
            <a:r>
              <a:rPr lang="de-DE" dirty="0">
                <a:solidFill>
                  <a:schemeClr val="bg1"/>
                </a:solidFill>
                <a:latin typeface="Consolas" panose="020B0609020204030204" pitchFamily="49" charset="0"/>
              </a:rPr>
              <a:t>9783110215854 (</a:t>
            </a:r>
            <a:r>
              <a:rPr lang="de-DE" dirty="0" err="1">
                <a:solidFill>
                  <a:schemeClr val="bg1"/>
                </a:solidFill>
                <a:latin typeface="Consolas" panose="020B0609020204030204" pitchFamily="49" charset="0"/>
              </a:rPr>
              <a:t>eBook</a:t>
            </a:r>
            <a:r>
              <a:rPr lang="de-DE" dirty="0">
                <a:solidFill>
                  <a:schemeClr val="bg1"/>
                </a:solidFill>
                <a:latin typeface="Consolas" panose="020B0609020204030204" pitchFamily="49" charset="0"/>
              </a:rPr>
              <a:t>)</a:t>
            </a:r>
          </a:p>
          <a:p>
            <a:r>
              <a:rPr lang="de-DE" dirty="0">
                <a:solidFill>
                  <a:schemeClr val="bg1"/>
                </a:solidFill>
                <a:latin typeface="Consolas" panose="020B0609020204030204" pitchFamily="49" charset="0"/>
              </a:rPr>
              <a:t>ISBN</a:t>
            </a:r>
            <a:r>
              <a:rPr lang="de-DE" dirty="0" smtClean="0">
                <a:solidFill>
                  <a:schemeClr val="bg1"/>
                </a:solidFill>
                <a:latin typeface="Consolas" panose="020B0609020204030204" pitchFamily="49" charset="0"/>
              </a:rPr>
              <a:t>:</a:t>
            </a:r>
            <a:r>
              <a:rPr lang="de-DE" dirty="0">
                <a:solidFill>
                  <a:schemeClr val="bg1"/>
                </a:solidFill>
                <a:latin typeface="Consolas" panose="020B0609020204030204" pitchFamily="49" charset="0"/>
              </a:rPr>
              <a:t> </a:t>
            </a:r>
            <a:r>
              <a:rPr lang="de-DE" dirty="0" smtClean="0">
                <a:solidFill>
                  <a:schemeClr val="bg1"/>
                </a:solidFill>
                <a:latin typeface="Consolas" panose="020B0609020204030204" pitchFamily="49" charset="0"/>
              </a:rPr>
              <a:t>9783110215847</a:t>
            </a:r>
            <a:endParaRPr lang="de-DE" dirty="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Wichtiger Schlüsseltext</a:t>
            </a:r>
          </a:p>
          <a:p>
            <a:r>
              <a:rPr lang="de-DE" dirty="0" smtClean="0">
                <a:solidFill>
                  <a:schemeClr val="bg1"/>
                </a:solidFill>
                <a:latin typeface="Consolas" panose="020B0609020204030204" pitchFamily="49" charset="0"/>
              </a:rPr>
              <a:t>für deutsche Korpuslinguistik</a:t>
            </a:r>
            <a:r>
              <a:rPr lang="de-DE" dirty="0">
                <a:solidFill>
                  <a:schemeClr val="bg1"/>
                </a:solidFill>
                <a:latin typeface="Consolas" panose="020B0609020204030204" pitchFamily="49" charset="0"/>
              </a:rPr>
              <a:t/>
            </a:r>
            <a:br>
              <a:rPr lang="de-DE" dirty="0">
                <a:solidFill>
                  <a:schemeClr val="bg1"/>
                </a:solidFill>
                <a:latin typeface="Consolas" panose="020B0609020204030204" pitchFamily="49" charset="0"/>
              </a:rPr>
            </a:br>
            <a:endParaRPr lang="de-DE" dirty="0">
              <a:solidFill>
                <a:schemeClr val="bg1"/>
              </a:solidFill>
              <a:latin typeface="Consolas" panose="020B0609020204030204" pitchFamily="49" charset="0"/>
            </a:endParaRPr>
          </a:p>
          <a:p>
            <a:r>
              <a:rPr lang="de-DE" dirty="0">
                <a:solidFill>
                  <a:schemeClr val="bg1"/>
                </a:solidFill>
                <a:latin typeface="Consolas" panose="020B0609020204030204" pitchFamily="49" charset="0"/>
              </a:rPr>
              <a:t>Bitte als E-Book über Uni-</a:t>
            </a:r>
            <a:r>
              <a:rPr lang="de-DE" dirty="0" err="1">
                <a:solidFill>
                  <a:schemeClr val="bg1"/>
                </a:solidFill>
                <a:latin typeface="Consolas" panose="020B0609020204030204" pitchFamily="49" charset="0"/>
              </a:rPr>
              <a:t>Bib</a:t>
            </a:r>
            <a:r>
              <a:rPr lang="de-DE" dirty="0">
                <a:solidFill>
                  <a:schemeClr val="bg1"/>
                </a:solidFill>
                <a:latin typeface="Consolas" panose="020B0609020204030204" pitchFamily="49" charset="0"/>
              </a:rPr>
              <a:t/>
            </a:r>
            <a:br>
              <a:rPr lang="de-DE" dirty="0">
                <a:solidFill>
                  <a:schemeClr val="bg1"/>
                </a:solidFill>
                <a:latin typeface="Consolas" panose="020B0609020204030204" pitchFamily="49" charset="0"/>
              </a:rPr>
            </a:br>
            <a:r>
              <a:rPr lang="de-DE" dirty="0">
                <a:solidFill>
                  <a:schemeClr val="bg1"/>
                </a:solidFill>
                <a:latin typeface="Consolas" panose="020B0609020204030204" pitchFamily="49" charset="0"/>
              </a:rPr>
              <a:t>beziehen (sau teuer)</a:t>
            </a:r>
          </a:p>
        </p:txBody>
      </p:sp>
      <p:sp>
        <p:nvSpPr>
          <p:cNvPr id="19" name="Textfeld 18"/>
          <p:cNvSpPr txBox="1"/>
          <p:nvPr/>
        </p:nvSpPr>
        <p:spPr>
          <a:xfrm>
            <a:off x="2147948" y="4337539"/>
            <a:ext cx="3857146" cy="2031325"/>
          </a:xfrm>
          <a:prstGeom prst="rect">
            <a:avLst/>
          </a:prstGeom>
          <a:noFill/>
        </p:spPr>
        <p:txBody>
          <a:bodyPr wrap="none" rtlCol="0">
            <a:spAutoFit/>
          </a:bodyPr>
          <a:lstStyle/>
          <a:p>
            <a:r>
              <a:rPr lang="de-DE" dirty="0" smtClean="0">
                <a:solidFill>
                  <a:schemeClr val="bg1"/>
                </a:solidFill>
                <a:latin typeface="Consolas" panose="020B0609020204030204" pitchFamily="49" charset="0"/>
              </a:rPr>
              <a:t>ISBN:</a:t>
            </a:r>
            <a:r>
              <a:rPr lang="de-DE" dirty="0">
                <a:solidFill>
                  <a:schemeClr val="bg1"/>
                </a:solidFill>
                <a:latin typeface="Consolas" panose="020B0609020204030204" pitchFamily="49" charset="0"/>
              </a:rPr>
              <a:t>‎ </a:t>
            </a:r>
            <a:r>
              <a:rPr lang="de-DE" dirty="0" smtClean="0">
                <a:solidFill>
                  <a:schemeClr val="bg1"/>
                </a:solidFill>
                <a:latin typeface="Consolas" panose="020B0609020204030204" pitchFamily="49" charset="0"/>
              </a:rPr>
              <a:t>9783110269574 (</a:t>
            </a:r>
            <a:r>
              <a:rPr lang="de-DE" dirty="0" err="1" smtClean="0">
                <a:solidFill>
                  <a:schemeClr val="bg1"/>
                </a:solidFill>
                <a:latin typeface="Consolas" panose="020B0609020204030204" pitchFamily="49" charset="0"/>
              </a:rPr>
              <a:t>eBook</a:t>
            </a:r>
            <a:r>
              <a:rPr lang="de-DE" dirty="0" smtClean="0">
                <a:solidFill>
                  <a:schemeClr val="bg1"/>
                </a:solidFill>
                <a:latin typeface="Consolas" panose="020B0609020204030204" pitchFamily="49" charset="0"/>
              </a:rPr>
              <a:t>)</a:t>
            </a:r>
            <a:endParaRPr lang="de-DE" dirty="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ISBN:</a:t>
            </a:r>
            <a:r>
              <a:rPr lang="de-DE" dirty="0">
                <a:solidFill>
                  <a:schemeClr val="bg1"/>
                </a:solidFill>
                <a:latin typeface="Consolas" panose="020B0609020204030204" pitchFamily="49" charset="0"/>
              </a:rPr>
              <a:t>‎ </a:t>
            </a:r>
            <a:r>
              <a:rPr lang="de-DE" dirty="0" smtClean="0">
                <a:solidFill>
                  <a:schemeClr val="bg1"/>
                </a:solidFill>
                <a:latin typeface="Consolas" panose="020B0609020204030204" pitchFamily="49" charset="0"/>
              </a:rPr>
              <a:t>9783110269499</a:t>
            </a:r>
          </a:p>
          <a:p>
            <a:r>
              <a:rPr lang="de-DE" dirty="0" smtClean="0">
                <a:solidFill>
                  <a:schemeClr val="bg1"/>
                </a:solidFill>
                <a:latin typeface="Consolas" panose="020B0609020204030204" pitchFamily="49" charset="0"/>
              </a:rPr>
              <a:t>Positionen zur</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Korpuspragmatik</a:t>
            </a:r>
            <a:br>
              <a:rPr lang="de-DE" dirty="0" smtClean="0">
                <a:solidFill>
                  <a:schemeClr val="bg1"/>
                </a:solidFill>
                <a:latin typeface="Consolas" panose="020B0609020204030204" pitchFamily="49" charset="0"/>
              </a:rPr>
            </a:br>
            <a:endParaRPr lang="de-DE" dirty="0" smtClean="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Bitte als E-Book über Uni-</a:t>
            </a:r>
            <a:r>
              <a:rPr lang="de-DE" dirty="0" err="1" smtClean="0">
                <a:solidFill>
                  <a:schemeClr val="bg1"/>
                </a:solidFill>
                <a:latin typeface="Consolas" panose="020B0609020204030204" pitchFamily="49" charset="0"/>
              </a:rPr>
              <a:t>Bib</a:t>
            </a:r>
            <a:r>
              <a:rPr lang="de-DE" dirty="0" smtClean="0">
                <a:solidFill>
                  <a:schemeClr val="bg1"/>
                </a:solidFill>
                <a:latin typeface="Consolas" panose="020B0609020204030204" pitchFamily="49" charset="0"/>
              </a:rPr>
              <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beziehen (sau teuer)</a:t>
            </a:r>
            <a:endParaRPr lang="de-DE" dirty="0">
              <a:solidFill>
                <a:schemeClr val="bg1"/>
              </a:solidFill>
              <a:latin typeface="Consolas" panose="020B0609020204030204" pitchFamily="49" charset="0"/>
            </a:endParaRPr>
          </a:p>
        </p:txBody>
      </p:sp>
      <p:sp>
        <p:nvSpPr>
          <p:cNvPr id="20" name="Textfeld 19"/>
          <p:cNvSpPr txBox="1"/>
          <p:nvPr/>
        </p:nvSpPr>
        <p:spPr>
          <a:xfrm>
            <a:off x="7643447" y="1625601"/>
            <a:ext cx="3603872" cy="2031325"/>
          </a:xfrm>
          <a:prstGeom prst="rect">
            <a:avLst/>
          </a:prstGeom>
          <a:noFill/>
        </p:spPr>
        <p:txBody>
          <a:bodyPr wrap="none" rtlCol="0">
            <a:spAutoFit/>
          </a:bodyPr>
          <a:lstStyle/>
          <a:p>
            <a:r>
              <a:rPr lang="de-DE" dirty="0" smtClean="0">
                <a:solidFill>
                  <a:schemeClr val="bg1"/>
                </a:solidFill>
                <a:latin typeface="Consolas" panose="020B0609020204030204" pitchFamily="49" charset="0"/>
              </a:rPr>
              <a:t>ISBN:</a:t>
            </a:r>
            <a:r>
              <a:rPr lang="de-DE" dirty="0">
                <a:solidFill>
                  <a:schemeClr val="bg1"/>
                </a:solidFill>
                <a:latin typeface="Consolas" panose="020B0609020204030204" pitchFamily="49" charset="0"/>
              </a:rPr>
              <a:t>‎ </a:t>
            </a:r>
            <a:r>
              <a:rPr lang="de-DE" dirty="0" smtClean="0">
                <a:solidFill>
                  <a:schemeClr val="bg1"/>
                </a:solidFill>
                <a:latin typeface="Consolas" panose="020B0609020204030204" pitchFamily="49" charset="0"/>
              </a:rPr>
              <a:t>9783658359690 (</a:t>
            </a:r>
            <a:r>
              <a:rPr lang="de-DE" dirty="0" err="1" smtClean="0">
                <a:solidFill>
                  <a:schemeClr val="bg1"/>
                </a:solidFill>
                <a:latin typeface="Consolas" panose="020B0609020204030204" pitchFamily="49" charset="0"/>
              </a:rPr>
              <a:t>eBook</a:t>
            </a:r>
            <a:r>
              <a:rPr lang="de-DE" dirty="0" smtClean="0">
                <a:solidFill>
                  <a:schemeClr val="bg1"/>
                </a:solidFill>
                <a:latin typeface="Consolas" panose="020B0609020204030204" pitchFamily="49" charset="0"/>
              </a:rPr>
              <a:t>)</a:t>
            </a:r>
          </a:p>
          <a:p>
            <a:r>
              <a:rPr lang="de-DE" dirty="0" smtClean="0">
                <a:solidFill>
                  <a:schemeClr val="bg1"/>
                </a:solidFill>
                <a:latin typeface="Consolas" panose="020B0609020204030204" pitchFamily="49" charset="0"/>
              </a:rPr>
              <a:t>ISBN:</a:t>
            </a:r>
            <a:r>
              <a:rPr lang="de-DE" dirty="0">
                <a:solidFill>
                  <a:schemeClr val="bg1"/>
                </a:solidFill>
                <a:latin typeface="Consolas" panose="020B0609020204030204" pitchFamily="49" charset="0"/>
              </a:rPr>
              <a:t>‎ </a:t>
            </a:r>
            <a:r>
              <a:rPr lang="de-DE" dirty="0" smtClean="0">
                <a:solidFill>
                  <a:schemeClr val="bg1"/>
                </a:solidFill>
                <a:latin typeface="Consolas" panose="020B0609020204030204" pitchFamily="49" charset="0"/>
              </a:rPr>
              <a:t>9783658359683</a:t>
            </a:r>
          </a:p>
          <a:p>
            <a:r>
              <a:rPr lang="de-DE" dirty="0" smtClean="0">
                <a:solidFill>
                  <a:schemeClr val="bg1"/>
                </a:solidFill>
                <a:latin typeface="Consolas" panose="020B0609020204030204" pitchFamily="49" charset="0"/>
              </a:rPr>
              <a:t>Geheimtipp</a:t>
            </a:r>
          </a:p>
          <a:p>
            <a:r>
              <a:rPr lang="de-DE" dirty="0" smtClean="0">
                <a:solidFill>
                  <a:schemeClr val="bg1"/>
                </a:solidFill>
                <a:latin typeface="Consolas" panose="020B0609020204030204" pitchFamily="49" charset="0"/>
              </a:rPr>
              <a:t>Sehr technisch aber super</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erklärt mit Beispielen, die</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man auch mit Stift &amp; Papier</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nachvollziehen kann</a:t>
            </a:r>
            <a:endParaRPr lang="de-DE" dirty="0">
              <a:solidFill>
                <a:schemeClr val="bg1"/>
              </a:solidFill>
              <a:latin typeface="Consolas" panose="020B0609020204030204" pitchFamily="49" charset="0"/>
            </a:endParaRPr>
          </a:p>
        </p:txBody>
      </p:sp>
      <p:sp>
        <p:nvSpPr>
          <p:cNvPr id="21" name="Textfeld 20"/>
          <p:cNvSpPr txBox="1"/>
          <p:nvPr/>
        </p:nvSpPr>
        <p:spPr>
          <a:xfrm>
            <a:off x="7643447" y="4337539"/>
            <a:ext cx="3603872" cy="1477328"/>
          </a:xfrm>
          <a:prstGeom prst="rect">
            <a:avLst/>
          </a:prstGeom>
          <a:noFill/>
        </p:spPr>
        <p:txBody>
          <a:bodyPr wrap="none" rtlCol="0">
            <a:spAutoFit/>
          </a:bodyPr>
          <a:lstStyle/>
          <a:p>
            <a:r>
              <a:rPr lang="de-DE" dirty="0">
                <a:solidFill>
                  <a:schemeClr val="bg1"/>
                </a:solidFill>
                <a:latin typeface="Consolas" panose="020B0609020204030204" pitchFamily="49" charset="0"/>
              </a:rPr>
              <a:t>ISBN:‎ </a:t>
            </a:r>
            <a:r>
              <a:rPr lang="de-DE" dirty="0" smtClean="0">
                <a:solidFill>
                  <a:schemeClr val="bg1"/>
                </a:solidFill>
                <a:latin typeface="Consolas" panose="020B0609020204030204" pitchFamily="49" charset="0"/>
              </a:rPr>
              <a:t>9783110721447 (</a:t>
            </a:r>
            <a:r>
              <a:rPr lang="de-DE" dirty="0" err="1" smtClean="0">
                <a:solidFill>
                  <a:schemeClr val="bg1"/>
                </a:solidFill>
                <a:latin typeface="Consolas" panose="020B0609020204030204" pitchFamily="49" charset="0"/>
              </a:rPr>
              <a:t>eBook</a:t>
            </a:r>
            <a:r>
              <a:rPr lang="de-DE" dirty="0" smtClean="0">
                <a:solidFill>
                  <a:schemeClr val="bg1"/>
                </a:solidFill>
                <a:latin typeface="Consolas" panose="020B0609020204030204" pitchFamily="49" charset="0"/>
              </a:rPr>
              <a:t>)</a:t>
            </a:r>
            <a:endParaRPr lang="de-DE" dirty="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ISBN</a:t>
            </a:r>
            <a:r>
              <a:rPr lang="de-DE" dirty="0">
                <a:solidFill>
                  <a:schemeClr val="bg1"/>
                </a:solidFill>
                <a:latin typeface="Consolas" panose="020B0609020204030204" pitchFamily="49" charset="0"/>
              </a:rPr>
              <a:t>: </a:t>
            </a:r>
            <a:r>
              <a:rPr lang="de-DE" dirty="0" smtClean="0">
                <a:solidFill>
                  <a:schemeClr val="bg1"/>
                </a:solidFill>
                <a:latin typeface="Consolas" panose="020B0609020204030204" pitchFamily="49" charset="0"/>
              </a:rPr>
              <a:t>9783111356570</a:t>
            </a:r>
          </a:p>
          <a:p>
            <a:r>
              <a:rPr lang="de-DE" dirty="0" smtClean="0">
                <a:solidFill>
                  <a:schemeClr val="bg1"/>
                </a:solidFill>
                <a:latin typeface="Consolas" panose="020B0609020204030204" pitchFamily="49" charset="0"/>
              </a:rPr>
              <a:t>Diskurse + Korpuslinguistik</a:t>
            </a:r>
          </a:p>
          <a:p>
            <a:r>
              <a:rPr lang="de-DE" dirty="0" smtClean="0">
                <a:solidFill>
                  <a:schemeClr val="bg1"/>
                </a:solidFill>
                <a:latin typeface="Consolas" panose="020B0609020204030204" pitchFamily="49" charset="0"/>
              </a:rPr>
              <a:t>Einführung mit praxisnahen</a:t>
            </a:r>
            <a:br>
              <a:rPr lang="de-DE" dirty="0" smtClean="0">
                <a:solidFill>
                  <a:schemeClr val="bg1"/>
                </a:solidFill>
                <a:latin typeface="Consolas" panose="020B0609020204030204" pitchFamily="49" charset="0"/>
              </a:rPr>
            </a:br>
            <a:r>
              <a:rPr lang="de-DE" dirty="0" smtClean="0">
                <a:solidFill>
                  <a:schemeClr val="bg1"/>
                </a:solidFill>
                <a:latin typeface="Consolas" panose="020B0609020204030204" pitchFamily="49" charset="0"/>
              </a:rPr>
              <a:t>Beispielen</a:t>
            </a:r>
            <a:endParaRPr lang="de-DE" dirty="0">
              <a:solidFill>
                <a:schemeClr val="bg1"/>
              </a:solidFill>
              <a:latin typeface="Consolas" panose="020B0609020204030204" pitchFamily="49" charset="0"/>
            </a:endParaRPr>
          </a:p>
        </p:txBody>
      </p:sp>
    </p:spTree>
    <p:extLst>
      <p:ext uri="{BB962C8B-B14F-4D97-AF65-F5344CB8AC3E}">
        <p14:creationId xmlns:p14="http://schemas.microsoft.com/office/powerpoint/2010/main" val="2368673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FDE69C28-89C0-435F-B7E3-1CDBD528F966}"/>
              </a:ext>
            </a:extLst>
          </p:cNvPr>
          <p:cNvSpPr txBox="1">
            <a:spLocks/>
          </p:cNvSpPr>
          <p:nvPr/>
        </p:nvSpPr>
        <p:spPr>
          <a:xfrm>
            <a:off x="95250" y="1"/>
            <a:ext cx="12001500" cy="175746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8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Was ist ein Korpus?</a:t>
            </a:r>
            <a: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b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b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endParaRPr>
          </a:p>
        </p:txBody>
      </p:sp>
      <p:pic>
        <p:nvPicPr>
          <p:cNvPr id="1026" name="Picture 2" descr="https://i.imgflip.com/81j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7" y="1578011"/>
            <a:ext cx="553402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8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FDE69C28-89C0-435F-B7E3-1CDBD528F966}"/>
              </a:ext>
            </a:extLst>
          </p:cNvPr>
          <p:cNvSpPr txBox="1">
            <a:spLocks/>
          </p:cNvSpPr>
          <p:nvPr/>
        </p:nvSpPr>
        <p:spPr>
          <a:xfrm>
            <a:off x="95250" y="1"/>
            <a:ext cx="12001500" cy="175746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DE" sz="8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Was ist ein Korpus?</a:t>
            </a:r>
            <a: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b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b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endParaRPr>
          </a:p>
        </p:txBody>
      </p:sp>
      <p:sp>
        <p:nvSpPr>
          <p:cNvPr id="4" name="Rechteck 3"/>
          <p:cNvSpPr/>
          <p:nvPr/>
        </p:nvSpPr>
        <p:spPr>
          <a:xfrm>
            <a:off x="248092" y="1246211"/>
            <a:ext cx="11546959" cy="4247317"/>
          </a:xfrm>
          <a:prstGeom prst="rect">
            <a:avLst/>
          </a:prstGeom>
        </p:spPr>
        <p:txBody>
          <a:bodyPr wrap="square">
            <a:spAutoFit/>
          </a:bodyPr>
          <a:lstStyle/>
          <a:p>
            <a:r>
              <a:rPr lang="de-DE" dirty="0" smtClean="0">
                <a:solidFill>
                  <a:schemeClr val="bg1"/>
                </a:solidFill>
                <a:latin typeface="Consolas" panose="020B0609020204030204" pitchFamily="49" charset="0"/>
              </a:rPr>
              <a:t>Ein </a:t>
            </a:r>
            <a:r>
              <a:rPr lang="de-DE" dirty="0">
                <a:solidFill>
                  <a:schemeClr val="bg1"/>
                </a:solidFill>
                <a:latin typeface="Consolas" panose="020B0609020204030204" pitchFamily="49" charset="0"/>
              </a:rPr>
              <a:t>Korpus ist eine </a:t>
            </a:r>
            <a:r>
              <a:rPr lang="de-DE" dirty="0">
                <a:solidFill>
                  <a:srgbClr val="FFFF00"/>
                </a:solidFill>
                <a:latin typeface="Consolas" panose="020B0609020204030204" pitchFamily="49" charset="0"/>
              </a:rPr>
              <a:t>Sammlung schriftlicher oder gesprochener Äußerungen</a:t>
            </a:r>
            <a:r>
              <a:rPr lang="de-DE" dirty="0">
                <a:solidFill>
                  <a:schemeClr val="bg1"/>
                </a:solidFill>
                <a:latin typeface="Consolas" panose="020B0609020204030204" pitchFamily="49" charset="0"/>
              </a:rPr>
              <a:t> in </a:t>
            </a:r>
            <a:r>
              <a:rPr lang="de-DE" dirty="0" smtClean="0">
                <a:solidFill>
                  <a:srgbClr val="FFFF00"/>
                </a:solidFill>
                <a:latin typeface="Consolas" panose="020B0609020204030204" pitchFamily="49" charset="0"/>
              </a:rPr>
              <a:t>einer oder </a:t>
            </a:r>
            <a:r>
              <a:rPr lang="de-DE" dirty="0">
                <a:solidFill>
                  <a:srgbClr val="FFFF00"/>
                </a:solidFill>
                <a:latin typeface="Consolas" panose="020B0609020204030204" pitchFamily="49" charset="0"/>
              </a:rPr>
              <a:t>mehreren Sprachen</a:t>
            </a:r>
            <a:r>
              <a:rPr lang="de-DE" dirty="0">
                <a:solidFill>
                  <a:schemeClr val="bg1"/>
                </a:solidFill>
                <a:latin typeface="Consolas" panose="020B0609020204030204" pitchFamily="49" charset="0"/>
              </a:rPr>
              <a:t>. Die Daten des Korpus sind </a:t>
            </a:r>
            <a:r>
              <a:rPr lang="de-DE" dirty="0">
                <a:solidFill>
                  <a:srgbClr val="FFFF00"/>
                </a:solidFill>
                <a:latin typeface="Consolas" panose="020B0609020204030204" pitchFamily="49" charset="0"/>
              </a:rPr>
              <a:t>digitalisiert</a:t>
            </a:r>
            <a:r>
              <a:rPr lang="de-DE" dirty="0">
                <a:solidFill>
                  <a:schemeClr val="bg1"/>
                </a:solidFill>
                <a:latin typeface="Consolas" panose="020B0609020204030204" pitchFamily="49" charset="0"/>
              </a:rPr>
              <a:t>, </a:t>
            </a:r>
            <a:r>
              <a:rPr lang="de-DE" dirty="0" smtClean="0">
                <a:solidFill>
                  <a:schemeClr val="bg1"/>
                </a:solidFill>
                <a:latin typeface="Consolas" panose="020B0609020204030204" pitchFamily="49" charset="0"/>
              </a:rPr>
              <a:t>d.h</a:t>
            </a:r>
            <a:r>
              <a:rPr lang="de-DE" dirty="0">
                <a:solidFill>
                  <a:schemeClr val="bg1"/>
                </a:solidFill>
                <a:latin typeface="Consolas" panose="020B0609020204030204" pitchFamily="49" charset="0"/>
              </a:rPr>
              <a:t>. auf Rechnern </a:t>
            </a:r>
            <a:r>
              <a:rPr lang="de-DE" dirty="0" smtClean="0">
                <a:solidFill>
                  <a:schemeClr val="bg1"/>
                </a:solidFill>
                <a:latin typeface="Consolas" panose="020B0609020204030204" pitchFamily="49" charset="0"/>
              </a:rPr>
              <a:t>gespeichert </a:t>
            </a:r>
            <a:r>
              <a:rPr lang="de-DE" dirty="0">
                <a:solidFill>
                  <a:schemeClr val="bg1"/>
                </a:solidFill>
                <a:latin typeface="Consolas" panose="020B0609020204030204" pitchFamily="49" charset="0"/>
              </a:rPr>
              <a:t>und </a:t>
            </a:r>
            <a:r>
              <a:rPr lang="de-DE" dirty="0">
                <a:solidFill>
                  <a:srgbClr val="FFFF00"/>
                </a:solidFill>
                <a:latin typeface="Consolas" panose="020B0609020204030204" pitchFamily="49" charset="0"/>
              </a:rPr>
              <a:t>maschinenlesbar</a:t>
            </a:r>
            <a:r>
              <a:rPr lang="de-DE" dirty="0">
                <a:solidFill>
                  <a:schemeClr val="bg1"/>
                </a:solidFill>
                <a:latin typeface="Consolas" panose="020B0609020204030204" pitchFamily="49" charset="0"/>
              </a:rPr>
              <a:t>. Die Bestandteile des Korpus, die Texte oder Äußerungsfolgen, bestehen aus den Daten </a:t>
            </a:r>
            <a:r>
              <a:rPr lang="de-DE" dirty="0" smtClean="0">
                <a:solidFill>
                  <a:schemeClr val="bg1"/>
                </a:solidFill>
                <a:latin typeface="Consolas" panose="020B0609020204030204" pitchFamily="49" charset="0"/>
              </a:rPr>
              <a:t>selber </a:t>
            </a:r>
            <a:r>
              <a:rPr lang="de-DE" dirty="0">
                <a:solidFill>
                  <a:schemeClr val="bg1"/>
                </a:solidFill>
                <a:latin typeface="Consolas" panose="020B0609020204030204" pitchFamily="49" charset="0"/>
              </a:rPr>
              <a:t>sowie möglicherweise aus </a:t>
            </a:r>
            <a:r>
              <a:rPr lang="de-DE" dirty="0">
                <a:solidFill>
                  <a:srgbClr val="FFFF00"/>
                </a:solidFill>
                <a:latin typeface="Consolas" panose="020B0609020204030204" pitchFamily="49" charset="0"/>
              </a:rPr>
              <a:t>Metadaten</a:t>
            </a:r>
            <a:r>
              <a:rPr lang="de-DE" dirty="0">
                <a:solidFill>
                  <a:schemeClr val="bg1"/>
                </a:solidFill>
                <a:latin typeface="Consolas" panose="020B0609020204030204" pitchFamily="49" charset="0"/>
              </a:rPr>
              <a:t>, die diese Daten beschreiben, und aus </a:t>
            </a:r>
            <a:r>
              <a:rPr lang="de-DE" dirty="0">
                <a:solidFill>
                  <a:srgbClr val="FFFF00"/>
                </a:solidFill>
                <a:latin typeface="Consolas" panose="020B0609020204030204" pitchFamily="49" charset="0"/>
              </a:rPr>
              <a:t>linguistischen Annotationen</a:t>
            </a:r>
            <a:r>
              <a:rPr lang="de-DE" dirty="0">
                <a:solidFill>
                  <a:schemeClr val="bg1"/>
                </a:solidFill>
                <a:latin typeface="Consolas" panose="020B0609020204030204" pitchFamily="49" charset="0"/>
              </a:rPr>
              <a:t>, die diesen Daten zugeordnet sind.</a:t>
            </a:r>
          </a:p>
          <a:p>
            <a:endParaRPr lang="de-DE" dirty="0">
              <a:solidFill>
                <a:schemeClr val="bg1"/>
              </a:solidFill>
              <a:latin typeface="Consolas" panose="020B0609020204030204" pitchFamily="49" charset="0"/>
            </a:endParaRPr>
          </a:p>
          <a:p>
            <a:r>
              <a:rPr lang="de-DE" dirty="0">
                <a:solidFill>
                  <a:schemeClr val="bg1"/>
                </a:solidFill>
                <a:latin typeface="Consolas" panose="020B0609020204030204" pitchFamily="49" charset="0"/>
              </a:rPr>
              <a:t>Wenn wir von linguistischen Korpora sprechen, dann in dem Sinne, dass es sich </a:t>
            </a:r>
            <a:r>
              <a:rPr lang="de-DE" dirty="0" smtClean="0">
                <a:solidFill>
                  <a:schemeClr val="bg1"/>
                </a:solidFill>
                <a:latin typeface="Consolas" panose="020B0609020204030204" pitchFamily="49" charset="0"/>
              </a:rPr>
              <a:t>um</a:t>
            </a:r>
          </a:p>
          <a:p>
            <a:pPr marL="285750" indent="-285750">
              <a:buFont typeface="Arial" panose="020B0604020202020204" pitchFamily="34" charset="0"/>
              <a:buChar char="•"/>
            </a:pPr>
            <a:r>
              <a:rPr lang="de-DE" dirty="0" smtClean="0">
                <a:solidFill>
                  <a:schemeClr val="bg1"/>
                </a:solidFill>
                <a:latin typeface="Consolas" panose="020B0609020204030204" pitchFamily="49" charset="0"/>
              </a:rPr>
              <a:t>Textsammlungen </a:t>
            </a:r>
            <a:r>
              <a:rPr lang="de-DE" dirty="0">
                <a:solidFill>
                  <a:schemeClr val="bg1"/>
                </a:solidFill>
                <a:latin typeface="Consolas" panose="020B0609020204030204" pitchFamily="49" charset="0"/>
              </a:rPr>
              <a:t>mit </a:t>
            </a:r>
            <a:r>
              <a:rPr lang="de-DE" dirty="0">
                <a:solidFill>
                  <a:srgbClr val="FFFF00"/>
                </a:solidFill>
                <a:latin typeface="Consolas" panose="020B0609020204030204" pitchFamily="49" charset="0"/>
              </a:rPr>
              <a:t>kompletten Texten </a:t>
            </a:r>
            <a:r>
              <a:rPr lang="de-DE" dirty="0">
                <a:solidFill>
                  <a:schemeClr val="bg1"/>
                </a:solidFill>
                <a:latin typeface="Consolas" panose="020B0609020204030204" pitchFamily="49" charset="0"/>
              </a:rPr>
              <a:t>oder zumindest mit sehr großen </a:t>
            </a:r>
            <a:r>
              <a:rPr lang="de-DE" dirty="0" smtClean="0">
                <a:solidFill>
                  <a:schemeClr val="bg1"/>
                </a:solidFill>
                <a:latin typeface="Consolas" panose="020B0609020204030204" pitchFamily="49" charset="0"/>
              </a:rPr>
              <a:t>Textausschnitten handelt.</a:t>
            </a:r>
          </a:p>
          <a:p>
            <a:pPr marL="285750" indent="-285750">
              <a:buFont typeface="Arial" panose="020B0604020202020204" pitchFamily="34" charset="0"/>
              <a:buChar char="•"/>
            </a:pPr>
            <a:endParaRPr lang="de-DE" dirty="0">
              <a:solidFill>
                <a:schemeClr val="bg1"/>
              </a:solidFill>
              <a:latin typeface="Consolas" panose="020B0609020204030204" pitchFamily="49" charset="0"/>
            </a:endParaRPr>
          </a:p>
          <a:p>
            <a:r>
              <a:rPr lang="de-DE" dirty="0" smtClean="0">
                <a:solidFill>
                  <a:schemeClr val="bg1"/>
                </a:solidFill>
                <a:latin typeface="Consolas" panose="020B0609020204030204" pitchFamily="49" charset="0"/>
              </a:rPr>
              <a:t>Außerdem </a:t>
            </a:r>
            <a:r>
              <a:rPr lang="de-DE" dirty="0">
                <a:solidFill>
                  <a:schemeClr val="bg1"/>
                </a:solidFill>
                <a:latin typeface="Consolas" panose="020B0609020204030204" pitchFamily="49" charset="0"/>
              </a:rPr>
              <a:t>sollten linguistische Korpora </a:t>
            </a:r>
            <a:r>
              <a:rPr lang="de-DE" dirty="0" smtClean="0">
                <a:solidFill>
                  <a:schemeClr val="bg1"/>
                </a:solidFill>
                <a:latin typeface="Consolas" panose="020B0609020204030204" pitchFamily="49" charset="0"/>
              </a:rPr>
              <a:t>meist</a:t>
            </a:r>
          </a:p>
          <a:p>
            <a:endParaRPr lang="de-DE" dirty="0">
              <a:solidFill>
                <a:schemeClr val="bg1"/>
              </a:solidFill>
              <a:latin typeface="Consolas" panose="020B0609020204030204" pitchFamily="49" charset="0"/>
            </a:endParaRPr>
          </a:p>
          <a:p>
            <a:pPr marL="285750" indent="-285750">
              <a:buFont typeface="Arial" panose="020B0604020202020204" pitchFamily="34" charset="0"/>
              <a:buChar char="•"/>
            </a:pPr>
            <a:r>
              <a:rPr lang="de-DE" dirty="0" smtClean="0">
                <a:solidFill>
                  <a:srgbClr val="FFFF00"/>
                </a:solidFill>
                <a:latin typeface="Consolas" panose="020B0609020204030204" pitchFamily="49" charset="0"/>
              </a:rPr>
              <a:t>repräsentativ</a:t>
            </a:r>
            <a:r>
              <a:rPr lang="de-DE" dirty="0" smtClean="0">
                <a:solidFill>
                  <a:schemeClr val="bg1"/>
                </a:solidFill>
                <a:latin typeface="Consolas" panose="020B0609020204030204" pitchFamily="49" charset="0"/>
              </a:rPr>
              <a:t> für den Gegenstand, auf den sie sich beziehen,</a:t>
            </a:r>
          </a:p>
          <a:p>
            <a:pPr marL="285750" indent="-285750">
              <a:buFont typeface="Arial" panose="020B0604020202020204" pitchFamily="34" charset="0"/>
              <a:buChar char="•"/>
            </a:pPr>
            <a:r>
              <a:rPr lang="de-DE" dirty="0" smtClean="0">
                <a:solidFill>
                  <a:schemeClr val="bg1"/>
                </a:solidFill>
                <a:latin typeface="Consolas" panose="020B0609020204030204" pitchFamily="49" charset="0"/>
              </a:rPr>
              <a:t>durch </a:t>
            </a:r>
            <a:r>
              <a:rPr lang="de-DE" dirty="0">
                <a:solidFill>
                  <a:srgbClr val="FFFF00"/>
                </a:solidFill>
                <a:latin typeface="Consolas" panose="020B0609020204030204" pitchFamily="49" charset="0"/>
              </a:rPr>
              <a:t>Metadaten</a:t>
            </a:r>
            <a:r>
              <a:rPr lang="de-DE" dirty="0">
                <a:solidFill>
                  <a:schemeClr val="bg1"/>
                </a:solidFill>
                <a:latin typeface="Consolas" panose="020B0609020204030204" pitchFamily="49" charset="0"/>
              </a:rPr>
              <a:t> </a:t>
            </a:r>
            <a:r>
              <a:rPr lang="de-DE" dirty="0" smtClean="0">
                <a:solidFill>
                  <a:schemeClr val="bg1"/>
                </a:solidFill>
                <a:latin typeface="Consolas" panose="020B0609020204030204" pitchFamily="49" charset="0"/>
              </a:rPr>
              <a:t>erschlossen,</a:t>
            </a:r>
          </a:p>
          <a:p>
            <a:pPr marL="285750" indent="-285750">
              <a:buFont typeface="Arial" panose="020B0604020202020204" pitchFamily="34" charset="0"/>
              <a:buChar char="•"/>
            </a:pPr>
            <a:r>
              <a:rPr lang="de-DE" dirty="0" smtClean="0">
                <a:solidFill>
                  <a:srgbClr val="FFFF00"/>
                </a:solidFill>
                <a:latin typeface="Consolas" panose="020B0609020204030204" pitchFamily="49" charset="0"/>
              </a:rPr>
              <a:t>linguistisch annotiert </a:t>
            </a:r>
            <a:r>
              <a:rPr lang="de-DE" dirty="0" smtClean="0">
                <a:solidFill>
                  <a:schemeClr val="bg1"/>
                </a:solidFill>
                <a:latin typeface="Consolas" panose="020B0609020204030204" pitchFamily="49" charset="0"/>
              </a:rPr>
              <a:t>[…]</a:t>
            </a:r>
            <a:endParaRPr lang="de-DE" dirty="0">
              <a:solidFill>
                <a:schemeClr val="bg1"/>
              </a:solidFill>
              <a:latin typeface="Consolas" panose="020B0609020204030204" pitchFamily="49" charset="0"/>
            </a:endParaRPr>
          </a:p>
        </p:txBody>
      </p:sp>
      <p:sp>
        <p:nvSpPr>
          <p:cNvPr id="5" name="Rechteckige Legende 4"/>
          <p:cNvSpPr/>
          <p:nvPr/>
        </p:nvSpPr>
        <p:spPr>
          <a:xfrm>
            <a:off x="248092" y="1244261"/>
            <a:ext cx="11546959" cy="4210953"/>
          </a:xfrm>
          <a:prstGeom prst="wedgeRectCallout">
            <a:avLst>
              <a:gd name="adj1" fmla="val -33479"/>
              <a:gd name="adj2" fmla="val 65831"/>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descr="https://media0.faz.net/ppmedia/aktuell/gesellschaft/2293263948/1.963152/default/wortwart-der-deutschen-lothar.jpg"/>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5503" t="1416" r="18835" b="-1416"/>
          <a:stretch/>
        </p:blipFill>
        <p:spPr bwMode="auto">
          <a:xfrm>
            <a:off x="248092" y="5583469"/>
            <a:ext cx="925063" cy="939209"/>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https://www.gw.uni-hamburg.de/2983509/zinsmeister-e4d0affce23f323985c1e56ef588fce119cc76b8.jpg"/>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2589" t="6088" r="2589" b="12670"/>
          <a:stretch/>
        </p:blipFill>
        <p:spPr bwMode="auto">
          <a:xfrm>
            <a:off x="1103707" y="5555649"/>
            <a:ext cx="909478" cy="1005342"/>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3961190" y="5745367"/>
            <a:ext cx="8135560" cy="954107"/>
          </a:xfrm>
          <a:prstGeom prst="rect">
            <a:avLst/>
          </a:prstGeom>
          <a:noFill/>
        </p:spPr>
        <p:txBody>
          <a:bodyPr wrap="none" rtlCol="0">
            <a:spAutoFit/>
          </a:bodyPr>
          <a:lstStyle/>
          <a:p>
            <a:r>
              <a:rPr lang="de-DE" sz="1400" dirty="0">
                <a:solidFill>
                  <a:schemeClr val="bg1"/>
                </a:solidFill>
                <a:latin typeface="Consolas" panose="020B0609020204030204" pitchFamily="49" charset="0"/>
              </a:rPr>
              <a:t>Lothar </a:t>
            </a:r>
            <a:r>
              <a:rPr lang="de-DE" sz="1400" dirty="0" err="1" smtClean="0">
                <a:solidFill>
                  <a:schemeClr val="bg1"/>
                </a:solidFill>
                <a:latin typeface="Consolas" panose="020B0609020204030204" pitchFamily="49" charset="0"/>
              </a:rPr>
              <a:t>Lemnitzer</a:t>
            </a:r>
            <a:r>
              <a:rPr lang="de-DE" sz="1400" dirty="0" smtClean="0">
                <a:solidFill>
                  <a:schemeClr val="bg1"/>
                </a:solidFill>
                <a:latin typeface="Consolas" panose="020B0609020204030204" pitchFamily="49" charset="0"/>
              </a:rPr>
              <a:t> und </a:t>
            </a:r>
            <a:r>
              <a:rPr lang="de-DE" sz="1400" dirty="0">
                <a:solidFill>
                  <a:schemeClr val="bg1"/>
                </a:solidFill>
                <a:latin typeface="Consolas" panose="020B0609020204030204" pitchFamily="49" charset="0"/>
              </a:rPr>
              <a:t>Heike Zinsmeister. 2010. </a:t>
            </a:r>
            <a:endParaRPr lang="de-DE" sz="1400" dirty="0" smtClean="0">
              <a:solidFill>
                <a:schemeClr val="bg1"/>
              </a:solidFill>
              <a:latin typeface="Consolas" panose="020B0609020204030204" pitchFamily="49" charset="0"/>
            </a:endParaRPr>
          </a:p>
          <a:p>
            <a:r>
              <a:rPr lang="de-DE" sz="1400" i="1" dirty="0" smtClean="0">
                <a:solidFill>
                  <a:schemeClr val="bg1"/>
                </a:solidFill>
                <a:latin typeface="Consolas" panose="020B0609020204030204" pitchFamily="49" charset="0"/>
              </a:rPr>
              <a:t>Korpuslinguistik</a:t>
            </a:r>
            <a:r>
              <a:rPr lang="de-DE" sz="1400" i="1" dirty="0">
                <a:solidFill>
                  <a:schemeClr val="bg1"/>
                </a:solidFill>
                <a:latin typeface="Consolas" panose="020B0609020204030204" pitchFamily="49" charset="0"/>
              </a:rPr>
              <a:t>: eine Einführung</a:t>
            </a:r>
            <a:r>
              <a:rPr lang="de-DE" sz="1400" dirty="0">
                <a:solidFill>
                  <a:schemeClr val="bg1"/>
                </a:solidFill>
                <a:latin typeface="Consolas" panose="020B0609020204030204" pitchFamily="49" charset="0"/>
              </a:rPr>
              <a:t>. </a:t>
            </a:r>
            <a:r>
              <a:rPr lang="de-DE" sz="1400" dirty="0" smtClean="0">
                <a:solidFill>
                  <a:schemeClr val="bg1"/>
                </a:solidFill>
                <a:latin typeface="Consolas" panose="020B0609020204030204" pitchFamily="49" charset="0"/>
              </a:rPr>
              <a:t>2</a:t>
            </a:r>
            <a:r>
              <a:rPr lang="de-DE" sz="1400" dirty="0">
                <a:solidFill>
                  <a:schemeClr val="bg1"/>
                </a:solidFill>
                <a:latin typeface="Consolas" panose="020B0609020204030204" pitchFamily="49" charset="0"/>
              </a:rPr>
              <a:t>., durchgesehene und aktualisierte Auflage. </a:t>
            </a:r>
            <a:endParaRPr lang="de-DE" sz="1400" dirty="0" smtClean="0">
              <a:solidFill>
                <a:schemeClr val="bg1"/>
              </a:solidFill>
              <a:latin typeface="Consolas" panose="020B0609020204030204" pitchFamily="49" charset="0"/>
            </a:endParaRPr>
          </a:p>
          <a:p>
            <a:r>
              <a:rPr lang="de-DE" sz="1400" dirty="0" smtClean="0">
                <a:solidFill>
                  <a:schemeClr val="bg1"/>
                </a:solidFill>
                <a:latin typeface="Consolas" panose="020B0609020204030204" pitchFamily="49" charset="0"/>
              </a:rPr>
              <a:t>Narr-Studienbücher</a:t>
            </a:r>
            <a:r>
              <a:rPr lang="de-DE" sz="1400" dirty="0">
                <a:solidFill>
                  <a:schemeClr val="bg1"/>
                </a:solidFill>
                <a:latin typeface="Consolas" panose="020B0609020204030204" pitchFamily="49" charset="0"/>
              </a:rPr>
              <a:t>. </a:t>
            </a:r>
            <a:r>
              <a:rPr lang="de-DE" sz="1400" dirty="0" smtClean="0">
                <a:solidFill>
                  <a:schemeClr val="bg1"/>
                </a:solidFill>
                <a:latin typeface="Consolas" panose="020B0609020204030204" pitchFamily="49" charset="0"/>
              </a:rPr>
              <a:t>Tübingen</a:t>
            </a:r>
            <a:r>
              <a:rPr lang="de-DE" sz="1400" dirty="0">
                <a:solidFill>
                  <a:schemeClr val="bg1"/>
                </a:solidFill>
                <a:latin typeface="Consolas" panose="020B0609020204030204" pitchFamily="49" charset="0"/>
              </a:rPr>
              <a:t>: Narr Verlag.</a:t>
            </a:r>
          </a:p>
          <a:p>
            <a:endParaRPr lang="de-DE" sz="1400" dirty="0">
              <a:solidFill>
                <a:schemeClr val="bg1"/>
              </a:solidFill>
              <a:latin typeface="Consolas" panose="020B0609020204030204" pitchFamily="49" charset="0"/>
            </a:endParaRPr>
          </a:p>
        </p:txBody>
      </p:sp>
      <p:grpSp>
        <p:nvGrpSpPr>
          <p:cNvPr id="11" name="Gruppieren 10"/>
          <p:cNvGrpSpPr/>
          <p:nvPr/>
        </p:nvGrpSpPr>
        <p:grpSpPr>
          <a:xfrm>
            <a:off x="1959898" y="484227"/>
            <a:ext cx="8836702" cy="5568846"/>
            <a:chOff x="1558977" y="577121"/>
            <a:chExt cx="8836702" cy="5568846"/>
          </a:xfrm>
        </p:grpSpPr>
        <p:cxnSp>
          <p:nvCxnSpPr>
            <p:cNvPr id="8" name="Gerader Verbinder 7"/>
            <p:cNvCxnSpPr/>
            <p:nvPr/>
          </p:nvCxnSpPr>
          <p:spPr>
            <a:xfrm flipV="1">
              <a:off x="1558977" y="2855626"/>
              <a:ext cx="1746354" cy="17238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2315980" y="577121"/>
              <a:ext cx="8079699" cy="5568846"/>
            </a:xfrm>
            <a:prstGeom prst="rect">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smtClean="0"/>
                <a:t>Siehe Perkuhn (2012, S. 48): Das DWDS-Kernkorpus [an dem </a:t>
              </a:r>
              <a:r>
                <a:rPr lang="de-DE" dirty="0" err="1" smtClean="0"/>
                <a:t>Lemnitzer</a:t>
              </a:r>
              <a:r>
                <a:rPr lang="de-DE" dirty="0" smtClean="0"/>
                <a:t>/Zinsmeister mitarbeiten] ist entlang der Dimensionen: </a:t>
              </a:r>
              <a:r>
                <a:rPr lang="de-DE" dirty="0" smtClean="0">
                  <a:solidFill>
                    <a:srgbClr val="FFFF00"/>
                  </a:solidFill>
                </a:rPr>
                <a:t>Textsorte</a:t>
              </a:r>
              <a:r>
                <a:rPr lang="de-DE" dirty="0" smtClean="0"/>
                <a:t> (21,05% Gebrauchsliteratur, 28,42% Belletristik, 23,15% Wissenschaft, 27,36% Zeitungen) sowie </a:t>
              </a:r>
              <a:r>
                <a:rPr lang="de-DE" dirty="0" smtClean="0">
                  <a:solidFill>
                    <a:srgbClr val="FFFF00"/>
                  </a:solidFill>
                </a:rPr>
                <a:t>Zeit</a:t>
              </a:r>
              <a:r>
                <a:rPr lang="de-DE" dirty="0" smtClean="0"/>
                <a:t> </a:t>
              </a:r>
              <a:r>
                <a:rPr lang="de-DE" dirty="0"/>
                <a:t>ausgewogen/repräsentativ. </a:t>
              </a:r>
              <a:endParaRPr lang="de-DE" dirty="0" smtClean="0"/>
            </a:p>
            <a:p>
              <a:endParaRPr lang="de-DE" dirty="0"/>
            </a:p>
            <a:p>
              <a:r>
                <a:rPr lang="de-DE" dirty="0" smtClean="0"/>
                <a:t>Repräsentativität für anderer Dimensionen (z. B. Geschlecht Autoren, feinere Granulierung oder fehlende Textsorten [</a:t>
              </a:r>
              <a:r>
                <a:rPr lang="de-DE" dirty="0" err="1" smtClean="0"/>
                <a:t>Social</a:t>
              </a:r>
              <a:r>
                <a:rPr lang="de-DE" dirty="0"/>
                <a:t>-</a:t>
              </a:r>
              <a:r>
                <a:rPr lang="de-DE" dirty="0" smtClean="0"/>
                <a:t>Media], Genre, etc.) </a:t>
              </a:r>
              <a:r>
                <a:rPr lang="de-DE" dirty="0" smtClean="0">
                  <a:solidFill>
                    <a:srgbClr val="FFFF00"/>
                  </a:solidFill>
                </a:rPr>
                <a:t>ist nicht gegeben</a:t>
              </a:r>
              <a:r>
                <a:rPr lang="de-DE" dirty="0" smtClean="0"/>
                <a:t>.</a:t>
              </a:r>
            </a:p>
            <a:p>
              <a:endParaRPr lang="de-DE" dirty="0"/>
            </a:p>
            <a:p>
              <a:r>
                <a:rPr lang="de-DE" b="1" dirty="0" smtClean="0"/>
                <a:t>Vorschlag</a:t>
              </a:r>
              <a:r>
                <a:rPr lang="de-DE" dirty="0" smtClean="0"/>
                <a:t>: Spielt Repräsentativität eine Rolle für meine Untersuchung? Wenn ja, welche? Kann ich das praktisch im Korpus gewährleisten?</a:t>
              </a:r>
            </a:p>
            <a:p>
              <a:r>
                <a:rPr lang="de-DE" b="1" dirty="0" smtClean="0">
                  <a:solidFill>
                    <a:srgbClr val="FFFF00"/>
                  </a:solidFill>
                </a:rPr>
                <a:t>Ggf.:</a:t>
              </a:r>
              <a:r>
                <a:rPr lang="de-DE" dirty="0" smtClean="0"/>
                <a:t> Repräsentativität durch opportunistisches „enthält möglichst viel“ ersetzen</a:t>
              </a:r>
            </a:p>
            <a:p>
              <a:endParaRPr lang="de-DE" dirty="0"/>
            </a:p>
            <a:p>
              <a:r>
                <a:rPr lang="de-DE" b="1" dirty="0" smtClean="0"/>
                <a:t>Lektüre</a:t>
              </a:r>
              <a:r>
                <a:rPr lang="de-DE" dirty="0" smtClean="0"/>
                <a:t>: </a:t>
              </a:r>
            </a:p>
            <a:p>
              <a:r>
                <a:rPr lang="de-DE" dirty="0"/>
                <a:t>Michael </a:t>
              </a:r>
              <a:r>
                <a:rPr lang="de-DE" dirty="0" smtClean="0"/>
                <a:t>Bender, </a:t>
              </a:r>
              <a:r>
                <a:rPr lang="de-DE" dirty="0"/>
                <a:t>Noah Bubenhofer, Philipp </a:t>
              </a:r>
              <a:r>
                <a:rPr lang="de-DE" dirty="0" err="1"/>
                <a:t>Dreesen</a:t>
              </a:r>
              <a:r>
                <a:rPr lang="de-DE" dirty="0"/>
                <a:t>, Christopher Georgi, Jan Oliver Rüdiger und Friedemann Vogel. 2022. Techniken und Praktiken der </a:t>
              </a:r>
              <a:r>
                <a:rPr lang="de-DE" dirty="0" err="1"/>
                <a:t>Verdatung</a:t>
              </a:r>
              <a:r>
                <a:rPr lang="de-DE" dirty="0"/>
                <a:t>. In: </a:t>
              </a:r>
              <a:r>
                <a:rPr lang="de-DE" i="1" dirty="0"/>
                <a:t>Diskurse – digital</a:t>
              </a:r>
              <a:r>
                <a:rPr lang="de-DE" dirty="0"/>
                <a:t>, </a:t>
              </a:r>
              <a:r>
                <a:rPr lang="de-DE" dirty="0" err="1"/>
                <a:t>hg</a:t>
              </a:r>
              <a:r>
                <a:rPr lang="de-DE" dirty="0"/>
                <a:t>. von Eva Gredel, 135–158. De </a:t>
              </a:r>
              <a:r>
                <a:rPr lang="de-DE" dirty="0" err="1"/>
                <a:t>Gruyter</a:t>
              </a:r>
              <a:r>
                <a:rPr lang="de-DE" dirty="0"/>
                <a:t>, </a:t>
              </a:r>
              <a:r>
                <a:rPr lang="de-DE" dirty="0" smtClean="0"/>
                <a:t>doi:10.1515/9783110721447-007</a:t>
              </a:r>
              <a:br>
                <a:rPr lang="de-DE" dirty="0" smtClean="0"/>
              </a:br>
              <a:endParaRPr lang="de-DE" dirty="0"/>
            </a:p>
            <a:p>
              <a:r>
                <a:rPr lang="de-DE" dirty="0"/>
                <a:t>Rainer </a:t>
              </a:r>
              <a:r>
                <a:rPr lang="de-DE" dirty="0" smtClean="0"/>
                <a:t>Perkuhn, </a:t>
              </a:r>
              <a:r>
                <a:rPr lang="de-DE" dirty="0"/>
                <a:t>Holger </a:t>
              </a:r>
              <a:r>
                <a:rPr lang="de-DE" dirty="0" err="1"/>
                <a:t>Keibel</a:t>
              </a:r>
              <a:r>
                <a:rPr lang="de-DE" dirty="0"/>
                <a:t> und Marc Kupietz. 2012. </a:t>
              </a:r>
              <a:r>
                <a:rPr lang="de-DE" i="1" dirty="0"/>
                <a:t>Korpuslinguistik</a:t>
              </a:r>
              <a:r>
                <a:rPr lang="de-DE" dirty="0"/>
                <a:t>. UTB Sprachwissenschaft 3433. Paderborn: Fink</a:t>
              </a:r>
              <a:r>
                <a:rPr lang="de-DE" dirty="0" smtClean="0"/>
                <a:t>. – Seiten: 46-54</a:t>
              </a:r>
              <a:endParaRPr lang="de-DE" dirty="0"/>
            </a:p>
            <a:p>
              <a:endParaRPr lang="de-DE" dirty="0"/>
            </a:p>
          </p:txBody>
        </p:sp>
      </p:grpSp>
    </p:spTree>
    <p:extLst>
      <p:ext uri="{BB962C8B-B14F-4D97-AF65-F5344CB8AC3E}">
        <p14:creationId xmlns:p14="http://schemas.microsoft.com/office/powerpoint/2010/main" val="39365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Gefaltete Ecke 4"/>
          <p:cNvSpPr/>
          <p:nvPr/>
        </p:nvSpPr>
        <p:spPr>
          <a:xfrm>
            <a:off x="659219" y="1928038"/>
            <a:ext cx="786809" cy="1127051"/>
          </a:xfrm>
          <a:prstGeom prst="foldedCorne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lussdiagramm: Mehrere Dokumente 5"/>
          <p:cNvSpPr/>
          <p:nvPr/>
        </p:nvSpPr>
        <p:spPr>
          <a:xfrm>
            <a:off x="1538177" y="2048540"/>
            <a:ext cx="1077433" cy="1467293"/>
          </a:xfrm>
          <a:prstGeom prst="flowChartMultidocumen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Vertikales Scrollen 6"/>
          <p:cNvSpPr/>
          <p:nvPr/>
        </p:nvSpPr>
        <p:spPr>
          <a:xfrm>
            <a:off x="659219" y="3338624"/>
            <a:ext cx="645042" cy="843516"/>
          </a:xfrm>
          <a:prstGeom prst="verticalScroll">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teraktive Schaltfläche: Sound 7">
            <a:hlinkClick r:id="" action="ppaction://noaction" highlightClick="1">
              <a:snd r:embed="rId2" name="applause.wav"/>
            </a:hlinkClick>
          </p:cNvPr>
          <p:cNvSpPr/>
          <p:nvPr/>
        </p:nvSpPr>
        <p:spPr>
          <a:xfrm>
            <a:off x="1446028" y="3760382"/>
            <a:ext cx="765544" cy="762000"/>
          </a:xfrm>
          <a:prstGeom prst="actionButtonSound">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701211" y="2022741"/>
            <a:ext cx="603050" cy="923330"/>
          </a:xfrm>
          <a:prstGeom prst="rect">
            <a:avLst/>
          </a:prstGeom>
          <a:noFill/>
        </p:spPr>
        <p:txBody>
          <a:bodyPr wrap="none" rtlCol="0">
            <a:spAutoFit/>
          </a:bodyPr>
          <a:lstStyle/>
          <a:p>
            <a:r>
              <a:rPr lang="de-DE" dirty="0" err="1" smtClean="0">
                <a:solidFill>
                  <a:schemeClr val="bg1"/>
                </a:solidFill>
              </a:rPr>
              <a:t>Xxxx</a:t>
            </a:r>
            <a:r>
              <a:rPr lang="de-DE" dirty="0" smtClean="0">
                <a:solidFill>
                  <a:schemeClr val="bg1"/>
                </a:solidFill>
              </a:rPr>
              <a:t/>
            </a:r>
            <a:br>
              <a:rPr lang="de-DE" dirty="0" smtClean="0">
                <a:solidFill>
                  <a:schemeClr val="bg1"/>
                </a:solidFill>
              </a:rPr>
            </a:br>
            <a:r>
              <a:rPr lang="de-DE" dirty="0" err="1" smtClean="0">
                <a:solidFill>
                  <a:schemeClr val="bg1"/>
                </a:solidFill>
              </a:rPr>
              <a:t>yy</a:t>
            </a:r>
            <a:endParaRPr lang="de-DE" dirty="0" smtClean="0">
              <a:solidFill>
                <a:schemeClr val="bg1"/>
              </a:solidFill>
            </a:endParaRPr>
          </a:p>
          <a:p>
            <a:r>
              <a:rPr lang="de-DE" dirty="0" err="1" smtClean="0">
                <a:solidFill>
                  <a:schemeClr val="bg1"/>
                </a:solidFill>
              </a:rPr>
              <a:t>zzzz</a:t>
            </a:r>
            <a:endParaRPr lang="de-DE" dirty="0">
              <a:solidFill>
                <a:schemeClr val="bg1"/>
              </a:solidFill>
            </a:endParaRPr>
          </a:p>
        </p:txBody>
      </p:sp>
      <p:sp>
        <p:nvSpPr>
          <p:cNvPr id="10" name="Textfeld 9"/>
          <p:cNvSpPr txBox="1"/>
          <p:nvPr/>
        </p:nvSpPr>
        <p:spPr>
          <a:xfrm>
            <a:off x="701211" y="3494566"/>
            <a:ext cx="537327" cy="646331"/>
          </a:xfrm>
          <a:prstGeom prst="rect">
            <a:avLst/>
          </a:prstGeom>
          <a:noFill/>
        </p:spPr>
        <p:txBody>
          <a:bodyPr wrap="none" rtlCol="0">
            <a:spAutoFit/>
          </a:bodyPr>
          <a:lstStyle/>
          <a:p>
            <a:r>
              <a:rPr lang="de-DE" dirty="0" smtClean="0">
                <a:solidFill>
                  <a:schemeClr val="bg1"/>
                </a:solidFill>
              </a:rPr>
              <a:t>Abc</a:t>
            </a:r>
            <a:br>
              <a:rPr lang="de-DE" dirty="0" smtClean="0">
                <a:solidFill>
                  <a:schemeClr val="bg1"/>
                </a:solidFill>
              </a:rPr>
            </a:br>
            <a:r>
              <a:rPr lang="de-DE" dirty="0" err="1" smtClean="0">
                <a:solidFill>
                  <a:schemeClr val="bg1"/>
                </a:solidFill>
              </a:rPr>
              <a:t>xyz</a:t>
            </a:r>
            <a:endParaRPr lang="de-DE" dirty="0" smtClean="0">
              <a:solidFill>
                <a:schemeClr val="bg1"/>
              </a:solidFill>
            </a:endParaRPr>
          </a:p>
        </p:txBody>
      </p:sp>
      <p:sp>
        <p:nvSpPr>
          <p:cNvPr id="11" name="Smiley 10"/>
          <p:cNvSpPr/>
          <p:nvPr/>
        </p:nvSpPr>
        <p:spPr>
          <a:xfrm>
            <a:off x="2147777" y="2372798"/>
            <a:ext cx="248093" cy="237529"/>
          </a:xfrm>
          <a:prstGeom prst="smileyFac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565992" y="2372798"/>
            <a:ext cx="941283" cy="923330"/>
          </a:xfrm>
          <a:prstGeom prst="rect">
            <a:avLst/>
          </a:prstGeom>
          <a:noFill/>
        </p:spPr>
        <p:txBody>
          <a:bodyPr wrap="none" rtlCol="0">
            <a:spAutoFit/>
          </a:bodyPr>
          <a:lstStyle/>
          <a:p>
            <a:r>
              <a:rPr lang="de-DE" dirty="0" smtClean="0">
                <a:solidFill>
                  <a:schemeClr val="bg1"/>
                </a:solidFill>
              </a:rPr>
              <a:t>Aba</a:t>
            </a:r>
            <a:br>
              <a:rPr lang="de-DE" dirty="0" smtClean="0">
                <a:solidFill>
                  <a:schemeClr val="bg1"/>
                </a:solidFill>
              </a:rPr>
            </a:br>
            <a:r>
              <a:rPr lang="de-DE" dirty="0" err="1" smtClean="0">
                <a:solidFill>
                  <a:schemeClr val="bg1"/>
                </a:solidFill>
              </a:rPr>
              <a:t>cdcdcdc</a:t>
            </a:r>
            <a:endParaRPr lang="de-DE" dirty="0" smtClean="0">
              <a:solidFill>
                <a:schemeClr val="bg1"/>
              </a:solidFill>
            </a:endParaRPr>
          </a:p>
          <a:p>
            <a:r>
              <a:rPr lang="de-DE" dirty="0" smtClean="0">
                <a:solidFill>
                  <a:schemeClr val="bg1"/>
                </a:solidFill>
              </a:rPr>
              <a:t>…</a:t>
            </a:r>
            <a:endParaRPr lang="de-DE" dirty="0">
              <a:solidFill>
                <a:schemeClr val="bg1"/>
              </a:solidFill>
            </a:endParaRPr>
          </a:p>
        </p:txBody>
      </p:sp>
      <p:grpSp>
        <p:nvGrpSpPr>
          <p:cNvPr id="15" name="Gruppieren 14"/>
          <p:cNvGrpSpPr/>
          <p:nvPr/>
        </p:nvGrpSpPr>
        <p:grpSpPr>
          <a:xfrm>
            <a:off x="347330" y="1403497"/>
            <a:ext cx="2509284" cy="4260111"/>
            <a:chOff x="347330" y="1403497"/>
            <a:chExt cx="2509284" cy="4260111"/>
          </a:xfrm>
        </p:grpSpPr>
        <p:sp>
          <p:nvSpPr>
            <p:cNvPr id="13" name="Rechteck 12"/>
            <p:cNvSpPr/>
            <p:nvPr/>
          </p:nvSpPr>
          <p:spPr>
            <a:xfrm>
              <a:off x="347330" y="1403497"/>
              <a:ext cx="2509284" cy="426011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76325" y="5164119"/>
              <a:ext cx="1830950" cy="369332"/>
            </a:xfrm>
            <a:prstGeom prst="rect">
              <a:avLst/>
            </a:prstGeom>
            <a:noFill/>
          </p:spPr>
          <p:txBody>
            <a:bodyPr wrap="none" rtlCol="0">
              <a:spAutoFit/>
            </a:bodyPr>
            <a:lstStyle/>
            <a:p>
              <a:r>
                <a:rPr lang="de-DE" dirty="0" smtClean="0">
                  <a:solidFill>
                    <a:schemeClr val="bg1"/>
                  </a:solidFill>
                  <a:latin typeface="Consolas" panose="020B0609020204030204" pitchFamily="49" charset="0"/>
                </a:rPr>
                <a:t>Originaldaten</a:t>
              </a:r>
              <a:endParaRPr lang="de-DE" dirty="0">
                <a:solidFill>
                  <a:schemeClr val="bg1"/>
                </a:solidFill>
                <a:latin typeface="Consolas" panose="020B0609020204030204" pitchFamily="49" charset="0"/>
              </a:endParaRPr>
            </a:p>
          </p:txBody>
        </p:sp>
      </p:grpSp>
      <p:sp>
        <p:nvSpPr>
          <p:cNvPr id="16" name="Textfeld 15"/>
          <p:cNvSpPr txBox="1"/>
          <p:nvPr/>
        </p:nvSpPr>
        <p:spPr>
          <a:xfrm>
            <a:off x="686497" y="5933753"/>
            <a:ext cx="8036174" cy="369332"/>
          </a:xfrm>
          <a:prstGeom prst="rect">
            <a:avLst/>
          </a:prstGeom>
          <a:noFill/>
        </p:spPr>
        <p:txBody>
          <a:bodyPr wrap="none" rtlCol="0">
            <a:spAutoFit/>
          </a:bodyPr>
          <a:lstStyle/>
          <a:p>
            <a:r>
              <a:rPr lang="de-DE" dirty="0" smtClean="0">
                <a:solidFill>
                  <a:srgbClr val="FFFF00"/>
                </a:solidFill>
                <a:latin typeface="Consolas" panose="020B0609020204030204" pitchFamily="49" charset="0"/>
              </a:rPr>
              <a:t>Digitale Texte</a:t>
            </a:r>
            <a:r>
              <a:rPr lang="de-DE" dirty="0" smtClean="0">
                <a:solidFill>
                  <a:schemeClr val="bg1"/>
                </a:solidFill>
                <a:latin typeface="Consolas" panose="020B0609020204030204" pitchFamily="49" charset="0"/>
              </a:rPr>
              <a:t> (z. B. Webseiten, Online-Artikel, </a:t>
            </a:r>
            <a:r>
              <a:rPr lang="de-DE" dirty="0" err="1" smtClean="0">
                <a:solidFill>
                  <a:schemeClr val="bg1"/>
                </a:solidFill>
                <a:latin typeface="Consolas" panose="020B0609020204030204" pitchFamily="49" charset="0"/>
              </a:rPr>
              <a:t>Social</a:t>
            </a:r>
            <a:r>
              <a:rPr lang="de-DE" dirty="0">
                <a:solidFill>
                  <a:schemeClr val="bg1"/>
                </a:solidFill>
                <a:latin typeface="Consolas" panose="020B0609020204030204" pitchFamily="49" charset="0"/>
              </a:rPr>
              <a:t>-</a:t>
            </a:r>
            <a:r>
              <a:rPr lang="de-DE" dirty="0" smtClean="0">
                <a:solidFill>
                  <a:schemeClr val="bg1"/>
                </a:solidFill>
                <a:latin typeface="Consolas" panose="020B0609020204030204" pitchFamily="49" charset="0"/>
              </a:rPr>
              <a:t>Media)</a:t>
            </a:r>
            <a:endParaRPr lang="de-DE" dirty="0">
              <a:solidFill>
                <a:srgbClr val="FFFF00"/>
              </a:solidFill>
              <a:latin typeface="Consolas" panose="020B0609020204030204" pitchFamily="49" charset="0"/>
            </a:endParaRPr>
          </a:p>
        </p:txBody>
      </p:sp>
      <p:grpSp>
        <p:nvGrpSpPr>
          <p:cNvPr id="19" name="Gruppieren 18"/>
          <p:cNvGrpSpPr/>
          <p:nvPr/>
        </p:nvGrpSpPr>
        <p:grpSpPr>
          <a:xfrm>
            <a:off x="667778" y="1934733"/>
            <a:ext cx="786809" cy="1127051"/>
            <a:chOff x="811619" y="2080438"/>
            <a:chExt cx="786809" cy="1127051"/>
          </a:xfrm>
        </p:grpSpPr>
        <p:sp>
          <p:nvSpPr>
            <p:cNvPr id="17" name="Gefaltete Ecke 16"/>
            <p:cNvSpPr/>
            <p:nvPr/>
          </p:nvSpPr>
          <p:spPr>
            <a:xfrm>
              <a:off x="811619" y="2080438"/>
              <a:ext cx="786809" cy="1127051"/>
            </a:xfrm>
            <a:prstGeom prst="foldedCorner">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853611" y="2175141"/>
              <a:ext cx="603050" cy="923330"/>
            </a:xfrm>
            <a:prstGeom prst="rect">
              <a:avLst/>
            </a:prstGeom>
            <a:noFill/>
            <a:ln>
              <a:noFill/>
            </a:ln>
          </p:spPr>
          <p:txBody>
            <a:bodyPr wrap="none" rtlCol="0">
              <a:spAutoFit/>
            </a:bodyPr>
            <a:lstStyle/>
            <a:p>
              <a:r>
                <a:rPr lang="de-DE" dirty="0" err="1" smtClean="0">
                  <a:solidFill>
                    <a:srgbClr val="FFFF00"/>
                  </a:solidFill>
                </a:rPr>
                <a:t>Xxxx</a:t>
              </a:r>
              <a:r>
                <a:rPr lang="de-DE" dirty="0" smtClean="0">
                  <a:solidFill>
                    <a:srgbClr val="FFFF00"/>
                  </a:solidFill>
                </a:rPr>
                <a:t/>
              </a:r>
              <a:br>
                <a:rPr lang="de-DE" dirty="0" smtClean="0">
                  <a:solidFill>
                    <a:srgbClr val="FFFF00"/>
                  </a:solidFill>
                </a:rPr>
              </a:br>
              <a:r>
                <a:rPr lang="de-DE" dirty="0" err="1" smtClean="0">
                  <a:solidFill>
                    <a:srgbClr val="FFFF00"/>
                  </a:solidFill>
                </a:rPr>
                <a:t>yy</a:t>
              </a:r>
              <a:endParaRPr lang="de-DE" dirty="0" smtClean="0">
                <a:solidFill>
                  <a:srgbClr val="FFFF00"/>
                </a:solidFill>
              </a:endParaRPr>
            </a:p>
            <a:p>
              <a:r>
                <a:rPr lang="de-DE" dirty="0" err="1" smtClean="0">
                  <a:solidFill>
                    <a:srgbClr val="FFFF00"/>
                  </a:solidFill>
                </a:rPr>
                <a:t>zzzz</a:t>
              </a:r>
              <a:endParaRPr lang="de-DE" dirty="0">
                <a:solidFill>
                  <a:srgbClr val="FFFF00"/>
                </a:solidFill>
              </a:endParaRPr>
            </a:p>
          </p:txBody>
        </p:sp>
      </p:grpSp>
      <p:sp>
        <p:nvSpPr>
          <p:cNvPr id="20" name="Titel 2">
            <a:extLst>
              <a:ext uri="{FF2B5EF4-FFF2-40B4-BE49-F238E27FC236}">
                <a16:creationId xmlns:a16="http://schemas.microsoft.com/office/drawing/2014/main" id="{FDE69C28-89C0-435F-B7E3-1CDBD528F966}"/>
              </a:ext>
            </a:extLst>
          </p:cNvPr>
          <p:cNvSpPr txBox="1">
            <a:spLocks/>
          </p:cNvSpPr>
          <p:nvPr/>
        </p:nvSpPr>
        <p:spPr>
          <a:xfrm>
            <a:off x="95250" y="1"/>
            <a:ext cx="12001500" cy="1757464"/>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sz="8800" dirty="0" smtClean="0">
                <a:solidFill>
                  <a:prstClr val="white"/>
                </a:solidFill>
                <a:latin typeface="Consolas" panose="020B0609020204030204" pitchFamily="49" charset="0"/>
              </a:rPr>
              <a:t>Was k</a:t>
            </a:r>
            <a:r>
              <a:rPr kumimoji="0" lang="de-DE" sz="8800" b="0" i="0" u="none" strike="noStrike" kern="1200" cap="none" spc="0" normalizeH="0" baseline="0" noProof="0" dirty="0" err="1" smtClean="0">
                <a:ln>
                  <a:noFill/>
                </a:ln>
                <a:solidFill>
                  <a:prstClr val="white"/>
                </a:solidFill>
                <a:effectLst/>
                <a:uLnTx/>
                <a:uFillTx/>
                <a:latin typeface="Consolas" panose="020B0609020204030204" pitchFamily="49" charset="0"/>
                <a:ea typeface="+mj-ea"/>
                <a:cs typeface="+mj-cs"/>
              </a:rPr>
              <a:t>ommt</a:t>
            </a:r>
            <a:r>
              <a:rPr kumimoji="0" lang="de-DE" sz="8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in ein Korpus?</a:t>
            </a:r>
            <a: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a:ln>
                  <a:noFill/>
                </a:ln>
                <a:solidFill>
                  <a:prstClr val="white"/>
                </a:solidFill>
                <a:effectLst/>
                <a:uLnTx/>
                <a:uFillTx/>
                <a:latin typeface="Consolas" panose="020B0609020204030204" pitchFamily="49" charset="0"/>
                <a:ea typeface="+mj-ea"/>
                <a:cs typeface="+mj-cs"/>
              </a:rPr>
            </a:br>
            <a: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t/>
            </a:r>
            <a:br>
              <a:rPr kumimoji="0" lang="de-DE" sz="20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rPr>
            </a:br>
            <a:endParaRPr kumimoji="0" lang="de-DE" sz="1800" b="0" i="0" u="none" strike="noStrike" kern="1200" cap="none" spc="0" normalizeH="0" baseline="0" noProof="0" dirty="0" smtClean="0">
              <a:ln>
                <a:noFill/>
              </a:ln>
              <a:solidFill>
                <a:prstClr val="white"/>
              </a:solidFill>
              <a:effectLst/>
              <a:uLnTx/>
              <a:uFillTx/>
              <a:latin typeface="Consolas" panose="020B0609020204030204" pitchFamily="49" charset="0"/>
              <a:ea typeface="+mj-ea"/>
              <a:cs typeface="+mj-cs"/>
            </a:endParaRPr>
          </a:p>
        </p:txBody>
      </p:sp>
    </p:spTree>
    <p:extLst>
      <p:ext uri="{BB962C8B-B14F-4D97-AF65-F5344CB8AC3E}">
        <p14:creationId xmlns:p14="http://schemas.microsoft.com/office/powerpoint/2010/main" val="359518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2393</Words>
  <Application>Microsoft Office PowerPoint</Application>
  <PresentationFormat>Breitbild</PresentationFormat>
  <Paragraphs>424</Paragraphs>
  <Slides>32</Slides>
  <Notes>20</Notes>
  <HiddenSlides>1</HiddenSlides>
  <MMClips>1</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32</vt:i4>
      </vt:variant>
    </vt:vector>
  </HeadingPairs>
  <TitlesOfParts>
    <vt:vector size="41" baseType="lpstr">
      <vt:lpstr>Arial</vt:lpstr>
      <vt:lpstr>Calibri</vt:lpstr>
      <vt:lpstr>Calibri Light</vt:lpstr>
      <vt:lpstr>Century Gothic</vt:lpstr>
      <vt:lpstr>Consolas</vt:lpstr>
      <vt:lpstr>Trebuchet MS</vt:lpstr>
      <vt:lpstr>Wingdings 3</vt:lpstr>
      <vt:lpstr>Office</vt:lpstr>
      <vt:lpstr>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 Oliver Rüdiger</dc:creator>
  <cp:lastModifiedBy>Jan Oliver Rüdiger</cp:lastModifiedBy>
  <cp:revision>248</cp:revision>
  <dcterms:created xsi:type="dcterms:W3CDTF">2020-06-21T12:00:16Z</dcterms:created>
  <dcterms:modified xsi:type="dcterms:W3CDTF">2023-10-09T07:21:08Z</dcterms:modified>
</cp:coreProperties>
</file>